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heme/theme3.xml" ContentType="application/vnd.openxmlformats-officedocument.them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1.xml" ContentType="application/vnd.openxmlformats-officedocument.presentationml.notesSl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2.xml" ContentType="application/vnd.openxmlformats-officedocument.presentationml.notesSlide+xml"/>
  <Override PartName="/ppt/tags/tag73.xml" ContentType="application/vnd.openxmlformats-officedocument.presentationml.tags+xml"/>
  <Override PartName="/ppt/notesSlides/notesSlide3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4.xml" ContentType="application/vnd.openxmlformats-officedocument.presentationml.notesSl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notesSlides/notesSlide5.xml" ContentType="application/vnd.openxmlformats-officedocument.presentationml.notesSlide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6.xml" ContentType="application/vnd.openxmlformats-officedocument.presentationml.notesSlide+xml"/>
  <Override PartName="/ppt/tags/tag8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83" r:id="rId8"/>
    <p:sldId id="290" r:id="rId9"/>
    <p:sldId id="279" r:id="rId10"/>
    <p:sldId id="287" r:id="rId11"/>
    <p:sldId id="284" r:id="rId12"/>
    <p:sldId id="285" r:id="rId13"/>
    <p:sldId id="286" r:id="rId14"/>
    <p:sldId id="291" r:id="rId15"/>
  </p:sldIdLst>
  <p:sldSz cx="13439775" cy="7559675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0"/>
  <p:cmAuthor id="2" name="123" initials="1" lastIdx="0" clrIdx="1"/>
  <p:cmAuthor id="3" name="fafa" initials="f" lastIdx="0" clrIdx="2"/>
  <p:cmAuthor id="4" name="王习习" initials="王" lastIdx="0" clrIdx="3"/>
  <p:cmAuthor id="5" name="振威 郑" initials="振威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728" y="1143000"/>
            <a:ext cx="5486544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image" Target="../media/image1.jpe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40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58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321490" y="1007957"/>
            <a:ext cx="10802087" cy="283339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15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321490" y="3924682"/>
            <a:ext cx="10802087" cy="1623048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645" spc="200"/>
            </a:lvl1pPr>
            <a:lvl2pPr marL="504190" indent="0" algn="ctr">
              <a:buNone/>
              <a:defRPr sz="2205"/>
            </a:lvl2pPr>
            <a:lvl3pPr marL="1007745" indent="0" algn="ctr">
              <a:buNone/>
              <a:defRPr sz="1985"/>
            </a:lvl3pPr>
            <a:lvl4pPr marL="1511935" indent="0" algn="ctr">
              <a:buNone/>
              <a:defRPr sz="1765"/>
            </a:lvl4pPr>
            <a:lvl5pPr marL="2016125" indent="0" algn="ctr">
              <a:buNone/>
              <a:defRPr sz="1765"/>
            </a:lvl5pPr>
            <a:lvl6pPr marL="2519680" indent="0" algn="ctr">
              <a:buNone/>
              <a:defRPr sz="1765"/>
            </a:lvl6pPr>
            <a:lvl7pPr marL="3023870" indent="0" algn="ctr">
              <a:buNone/>
              <a:defRPr sz="1765"/>
            </a:lvl7pPr>
            <a:lvl8pPr marL="3528060" indent="0" algn="ctr">
              <a:buNone/>
              <a:defRPr sz="1765"/>
            </a:lvl8pPr>
            <a:lvl9pPr marL="4031615" indent="0" algn="ctr">
              <a:buNone/>
              <a:defRPr sz="1765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70666" y="670648"/>
            <a:ext cx="12091829" cy="77779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70666" y="1642890"/>
            <a:ext cx="12091829" cy="5246137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 descr="C:\Users\Administrator\Desktop\新股专题M.jpg新股专题M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>
          <a:xfrm flipH="1">
            <a:off x="701" y="351"/>
            <a:ext cx="13438375" cy="75589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2194546" y="4242148"/>
            <a:ext cx="8563888" cy="845255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85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2194546" y="5087403"/>
            <a:ext cx="8563888" cy="956368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98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4190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2pPr>
            <a:lvl3pPr marL="1007745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3pPr>
            <a:lvl4pPr marL="1511935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4pPr>
            <a:lvl5pPr marL="2016125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5pPr>
            <a:lvl6pPr marL="2519680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6pPr>
            <a:lvl7pPr marL="3023870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7pPr>
            <a:lvl8pPr marL="3528060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8pPr>
            <a:lvl9pPr marL="4031615" indent="0">
              <a:buNone/>
              <a:defRPr sz="17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70666" y="670648"/>
            <a:ext cx="12091829" cy="77779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70666" y="1654795"/>
            <a:ext cx="5706613" cy="5234232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7067787" y="1654795"/>
            <a:ext cx="5706613" cy="5234232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70666" y="670648"/>
            <a:ext cx="12091829" cy="77779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70666" y="1575428"/>
            <a:ext cx="5889161" cy="420643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20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190" indent="0">
              <a:buNone/>
              <a:defRPr sz="2205" b="1"/>
            </a:lvl2pPr>
            <a:lvl3pPr marL="1007745" indent="0">
              <a:buNone/>
              <a:defRPr sz="1985" b="1"/>
            </a:lvl3pPr>
            <a:lvl4pPr marL="1511935" indent="0">
              <a:buNone/>
              <a:defRPr sz="1765" b="1"/>
            </a:lvl4pPr>
            <a:lvl5pPr marL="2016125" indent="0">
              <a:buNone/>
              <a:defRPr sz="1765" b="1"/>
            </a:lvl5pPr>
            <a:lvl6pPr marL="2519680" indent="0">
              <a:buNone/>
              <a:defRPr sz="1765" b="1"/>
            </a:lvl6pPr>
            <a:lvl7pPr marL="3023870" indent="0">
              <a:buNone/>
              <a:defRPr sz="1765" b="1"/>
            </a:lvl7pPr>
            <a:lvl8pPr marL="3528060" indent="0">
              <a:buNone/>
              <a:defRPr sz="1765" b="1"/>
            </a:lvl8pPr>
            <a:lvl9pPr marL="4031615" indent="0">
              <a:buNone/>
              <a:defRPr sz="1765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70666" y="2043692"/>
            <a:ext cx="5889161" cy="4845335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873940" y="1567193"/>
            <a:ext cx="5889161" cy="420643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20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190" indent="0">
              <a:buNone/>
              <a:defRPr sz="2205" b="1"/>
            </a:lvl2pPr>
            <a:lvl3pPr marL="1007745" indent="0">
              <a:buNone/>
              <a:defRPr sz="1985" b="1"/>
            </a:lvl3pPr>
            <a:lvl4pPr marL="1511935" indent="0">
              <a:buNone/>
              <a:defRPr sz="1765" b="1"/>
            </a:lvl4pPr>
            <a:lvl5pPr marL="2016125" indent="0">
              <a:buNone/>
              <a:defRPr sz="1765" b="1"/>
            </a:lvl5pPr>
            <a:lvl6pPr marL="2519680" indent="0">
              <a:buNone/>
              <a:defRPr sz="1765" b="1"/>
            </a:lvl6pPr>
            <a:lvl7pPr marL="3023870" indent="0">
              <a:buNone/>
              <a:defRPr sz="1765" b="1"/>
            </a:lvl7pPr>
            <a:lvl8pPr marL="3528060" indent="0">
              <a:buNone/>
              <a:defRPr sz="1765" b="1"/>
            </a:lvl8pPr>
            <a:lvl9pPr marL="4031615" indent="0">
              <a:buNone/>
              <a:defRPr sz="1765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873940" y="2043692"/>
            <a:ext cx="5889161" cy="4845335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70666" y="670648"/>
            <a:ext cx="12091829" cy="777793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70666" y="1714320"/>
            <a:ext cx="5768650" cy="5079467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765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7000324" y="1714320"/>
            <a:ext cx="5762171" cy="5079467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765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2026/6/29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1282268" y="1007957"/>
            <a:ext cx="1150847" cy="5543762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3085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1007983" y="1007957"/>
            <a:ext cx="10107610" cy="5543762"/>
          </a:xfrm>
        </p:spPr>
        <p:txBody>
          <a:bodyPr vert="eaVert" lIns="46800" tIns="46800" rIns="46800" bIns="46800"/>
          <a:lstStyle>
            <a:lvl1pPr marL="252095" indent="-252095">
              <a:spcAft>
                <a:spcPts val="1000"/>
              </a:spcAft>
              <a:defRPr spc="300"/>
            </a:lvl1pPr>
            <a:lvl2pPr marL="756285" indent="-252095">
              <a:defRPr spc="300"/>
            </a:lvl2pPr>
            <a:lvl3pPr marL="1259840" indent="-252095">
              <a:defRPr spc="300"/>
            </a:lvl3pPr>
            <a:lvl4pPr marL="1764030" indent="-252095">
              <a:defRPr spc="300"/>
            </a:lvl4pPr>
            <a:lvl5pPr marL="2268220" indent="-252095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70666" y="853192"/>
            <a:ext cx="12095798" cy="6043772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321490" y="2738150"/>
            <a:ext cx="10802087" cy="1123038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615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321490" y="3924682"/>
            <a:ext cx="10802087" cy="519852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645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70666" y="670648"/>
            <a:ext cx="12091829" cy="777793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70589" y="1575632"/>
            <a:ext cx="12090898" cy="420682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205" b="1" spc="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ea"/>
              </a:defRPr>
            </a:lvl1pPr>
            <a:lvl2pPr marL="504190" indent="0">
              <a:buNone/>
              <a:defRPr sz="2205" b="1"/>
            </a:lvl2pPr>
            <a:lvl3pPr marL="1007745" indent="0">
              <a:buNone/>
              <a:defRPr sz="1985" b="1"/>
            </a:lvl3pPr>
            <a:lvl4pPr marL="1511935" indent="0">
              <a:buNone/>
              <a:defRPr sz="1765" b="1"/>
            </a:lvl4pPr>
            <a:lvl5pPr marL="2016125" indent="0">
              <a:buNone/>
              <a:defRPr sz="1765" b="1"/>
            </a:lvl5pPr>
            <a:lvl6pPr marL="2519680" indent="0">
              <a:buNone/>
              <a:defRPr sz="1765" b="1"/>
            </a:lvl6pPr>
            <a:lvl7pPr marL="3023870" indent="0">
              <a:buNone/>
              <a:defRPr sz="1765" b="1"/>
            </a:lvl7pPr>
            <a:lvl8pPr marL="3528060" indent="0">
              <a:buNone/>
              <a:defRPr sz="1765" b="1"/>
            </a:lvl8pPr>
            <a:lvl9pPr marL="4031615" indent="0">
              <a:buNone/>
              <a:defRPr sz="1765" b="1"/>
            </a:lvl9pPr>
          </a:lstStyle>
          <a:p>
            <a:pPr lvl="0"/>
            <a:r>
              <a:rPr lang="zh-CN" altLang="en-US" dirty="0"/>
              <a:t>单击此处编辑副标题</a:t>
            </a:r>
            <a:endParaRPr lang="en-US" altLang="zh-CN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4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2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70666" y="670648"/>
            <a:ext cx="12091829" cy="777793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70666" y="1642890"/>
            <a:ext cx="12091829" cy="5246137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74634" y="6960457"/>
            <a:ext cx="2976328" cy="3492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100" baseline="0">
                <a:solidFill>
                  <a:schemeClr val="tx1">
                    <a:tint val="75000"/>
                  </a:schemeClr>
                </a:solidFill>
                <a:latin typeface="汉仪君黑-45简" panose="020B0604020202020204" charset="-122"/>
                <a:ea typeface="汉仪君黑-45简" panose="020B0604020202020204" charset="-122"/>
                <a:cs typeface="汉仪君黑-45简" panose="020B0604020202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537247" y="6960457"/>
            <a:ext cx="4365281" cy="3492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aseline="0">
                <a:solidFill>
                  <a:schemeClr val="tx1">
                    <a:tint val="75000"/>
                  </a:schemeClr>
                </a:solidFill>
                <a:latin typeface="汉仪君黑-45简" panose="020B0604020202020204" charset="-122"/>
                <a:ea typeface="汉仪君黑-45简" panose="020B0604020202020204" charset="-122"/>
                <a:cs typeface="汉仪君黑-45简" panose="020B0604020202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9786167" y="6960457"/>
            <a:ext cx="2976328" cy="3492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 baseline="0">
                <a:solidFill>
                  <a:schemeClr val="tx1">
                    <a:tint val="75000"/>
                  </a:schemeClr>
                </a:solidFill>
                <a:latin typeface="汉仪君黑-45简" panose="020B0604020202020204" charset="-122"/>
                <a:ea typeface="汉仪君黑-45简" panose="020B0604020202020204" charset="-122"/>
                <a:cs typeface="汉仪君黑-45简" panose="020B0604020202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l" defTabSz="1007745" rtl="0" eaLnBrk="1" fontAlgn="auto" latinLnBrk="0" hangingPunct="1">
        <a:lnSpc>
          <a:spcPct val="100000"/>
        </a:lnSpc>
        <a:spcBef>
          <a:spcPct val="0"/>
        </a:spcBef>
        <a:buNone/>
        <a:defRPr sz="397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汉仪君黑-45简" panose="020B0604020202020204" charset="-122"/>
          <a:ea typeface="汉仪君黑-45简" panose="020B0604020202020204" charset="-122"/>
          <a:cs typeface="汉仪君黑-45简" panose="020B0604020202020204" charset="-122"/>
        </a:defRPr>
      </a:lvl1pPr>
    </p:titleStyle>
    <p:bodyStyle>
      <a:lvl1pPr marL="252095" indent="-252095" algn="l" defTabSz="1007745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98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汉仪君黑-45简" panose="020B0604020202020204" charset="-122"/>
          <a:ea typeface="汉仪君黑-45简" panose="020B0604020202020204" charset="-122"/>
          <a:cs typeface="汉仪君黑-45简" panose="020B0604020202020204" charset="-122"/>
        </a:defRPr>
      </a:lvl1pPr>
      <a:lvl2pPr marL="756285" indent="-252095" algn="l" defTabSz="1007745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774190" algn="l"/>
          <a:tab pos="1774190" algn="l"/>
          <a:tab pos="1774190" algn="l"/>
          <a:tab pos="1774190" algn="l"/>
        </a:tabLst>
        <a:defRPr sz="176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汉仪君黑-45简" panose="020B0604020202020204" charset="-122"/>
          <a:ea typeface="汉仪君黑-45简" panose="020B0604020202020204" charset="-122"/>
          <a:cs typeface="汉仪君黑-45简" panose="020B0604020202020204" charset="-122"/>
        </a:defRPr>
      </a:lvl2pPr>
      <a:lvl3pPr marL="1259840" indent="-252095" algn="l" defTabSz="1007745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76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汉仪君黑-45简" panose="020B0604020202020204" charset="-122"/>
          <a:ea typeface="汉仪君黑-45简" panose="020B0604020202020204" charset="-122"/>
          <a:cs typeface="汉仪君黑-45简" panose="020B0604020202020204" charset="-122"/>
        </a:defRPr>
      </a:lvl3pPr>
      <a:lvl4pPr marL="1764030" indent="-252095" algn="l" defTabSz="1007745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54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汉仪君黑-45简" panose="020B0604020202020204" charset="-122"/>
          <a:ea typeface="汉仪君黑-45简" panose="020B0604020202020204" charset="-122"/>
          <a:cs typeface="汉仪君黑-45简" panose="020B0604020202020204" charset="-122"/>
        </a:defRPr>
      </a:lvl4pPr>
      <a:lvl5pPr marL="2268220" indent="-252095" algn="l" defTabSz="1007745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54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汉仪君黑-45简" panose="020B0604020202020204" charset="-122"/>
          <a:ea typeface="汉仪君黑-45简" panose="020B0604020202020204" charset="-122"/>
          <a:cs typeface="汉仪君黑-45简" panose="020B0604020202020204" charset="-122"/>
        </a:defRPr>
      </a:lvl5pPr>
      <a:lvl6pPr marL="2771775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5965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0155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3710" indent="-252095" algn="l" defTabSz="1007745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190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7745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1935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125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19680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3870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8060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1615" algn="l" defTabSz="1007745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6.png"/><Relationship Id="rId18" Type="http://schemas.openxmlformats.org/officeDocument/2006/relationships/image" Target="../media/image51.svg"/><Relationship Id="rId26" Type="http://schemas.openxmlformats.org/officeDocument/2006/relationships/image" Target="../media/image59.sv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54.png"/><Relationship Id="rId34" Type="http://schemas.openxmlformats.org/officeDocument/2006/relationships/image" Target="../media/image67.png"/><Relationship Id="rId7" Type="http://schemas.openxmlformats.org/officeDocument/2006/relationships/image" Target="../media/image40.png"/><Relationship Id="rId12" Type="http://schemas.openxmlformats.org/officeDocument/2006/relationships/image" Target="../media/image45.svg"/><Relationship Id="rId17" Type="http://schemas.openxmlformats.org/officeDocument/2006/relationships/image" Target="../media/image50.png"/><Relationship Id="rId25" Type="http://schemas.openxmlformats.org/officeDocument/2006/relationships/image" Target="../media/image58.png"/><Relationship Id="rId33" Type="http://schemas.openxmlformats.org/officeDocument/2006/relationships/image" Target="../media/image66.png"/><Relationship Id="rId2" Type="http://schemas.openxmlformats.org/officeDocument/2006/relationships/tags" Target="../tags/tag70.xml"/><Relationship Id="rId16" Type="http://schemas.openxmlformats.org/officeDocument/2006/relationships/image" Target="../media/image49.svg"/><Relationship Id="rId20" Type="http://schemas.openxmlformats.org/officeDocument/2006/relationships/image" Target="../media/image53.svg"/><Relationship Id="rId29" Type="http://schemas.openxmlformats.org/officeDocument/2006/relationships/image" Target="../media/image62.png"/><Relationship Id="rId1" Type="http://schemas.openxmlformats.org/officeDocument/2006/relationships/tags" Target="../tags/tag69.xml"/><Relationship Id="rId6" Type="http://schemas.openxmlformats.org/officeDocument/2006/relationships/image" Target="../media/image39.svg"/><Relationship Id="rId11" Type="http://schemas.openxmlformats.org/officeDocument/2006/relationships/image" Target="../media/image44.png"/><Relationship Id="rId24" Type="http://schemas.openxmlformats.org/officeDocument/2006/relationships/image" Target="../media/image57.svg"/><Relationship Id="rId32" Type="http://schemas.openxmlformats.org/officeDocument/2006/relationships/image" Target="../media/image65.sv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23" Type="http://schemas.openxmlformats.org/officeDocument/2006/relationships/image" Target="../media/image56.png"/><Relationship Id="rId28" Type="http://schemas.openxmlformats.org/officeDocument/2006/relationships/image" Target="../media/image61.svg"/><Relationship Id="rId36" Type="http://schemas.openxmlformats.org/officeDocument/2006/relationships/image" Target="../media/image69.png"/><Relationship Id="rId10" Type="http://schemas.openxmlformats.org/officeDocument/2006/relationships/image" Target="../media/image43.svg"/><Relationship Id="rId19" Type="http://schemas.openxmlformats.org/officeDocument/2006/relationships/image" Target="../media/image52.png"/><Relationship Id="rId31" Type="http://schemas.openxmlformats.org/officeDocument/2006/relationships/image" Target="../media/image64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2.png"/><Relationship Id="rId14" Type="http://schemas.openxmlformats.org/officeDocument/2006/relationships/image" Target="../media/image47.svg"/><Relationship Id="rId22" Type="http://schemas.openxmlformats.org/officeDocument/2006/relationships/image" Target="../media/image55.svg"/><Relationship Id="rId27" Type="http://schemas.openxmlformats.org/officeDocument/2006/relationships/image" Target="../media/image60.png"/><Relationship Id="rId30" Type="http://schemas.openxmlformats.org/officeDocument/2006/relationships/image" Target="../media/image63.svg"/><Relationship Id="rId35" Type="http://schemas.openxmlformats.org/officeDocument/2006/relationships/image" Target="../media/image68.png"/><Relationship Id="rId8" Type="http://schemas.openxmlformats.org/officeDocument/2006/relationships/image" Target="../media/image4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18" Type="http://schemas.openxmlformats.org/officeDocument/2006/relationships/image" Target="../media/image83.jpeg"/><Relationship Id="rId3" Type="http://schemas.openxmlformats.org/officeDocument/2006/relationships/slideLayout" Target="../slideLayouts/slideLayout9.xml"/><Relationship Id="rId21" Type="http://schemas.openxmlformats.org/officeDocument/2006/relationships/image" Target="../media/image85.png"/><Relationship Id="rId7" Type="http://schemas.openxmlformats.org/officeDocument/2006/relationships/image" Target="../media/image72.png"/><Relationship Id="rId12" Type="http://schemas.openxmlformats.org/officeDocument/2006/relationships/image" Target="../media/image77.svg"/><Relationship Id="rId17" Type="http://schemas.openxmlformats.org/officeDocument/2006/relationships/image" Target="../media/image82.jpeg"/><Relationship Id="rId2" Type="http://schemas.openxmlformats.org/officeDocument/2006/relationships/tags" Target="../tags/tag72.xml"/><Relationship Id="rId16" Type="http://schemas.openxmlformats.org/officeDocument/2006/relationships/image" Target="../media/image81.svg"/><Relationship Id="rId20" Type="http://schemas.openxmlformats.org/officeDocument/2006/relationships/image" Target="../media/image84.png"/><Relationship Id="rId1" Type="http://schemas.openxmlformats.org/officeDocument/2006/relationships/tags" Target="../tags/tag71.xml"/><Relationship Id="rId6" Type="http://schemas.openxmlformats.org/officeDocument/2006/relationships/image" Target="../media/image71.jpeg"/><Relationship Id="rId11" Type="http://schemas.openxmlformats.org/officeDocument/2006/relationships/image" Target="../media/image76.png"/><Relationship Id="rId5" Type="http://schemas.openxmlformats.org/officeDocument/2006/relationships/image" Target="../media/image70.jpeg"/><Relationship Id="rId15" Type="http://schemas.openxmlformats.org/officeDocument/2006/relationships/image" Target="../media/image80.png"/><Relationship Id="rId10" Type="http://schemas.openxmlformats.org/officeDocument/2006/relationships/image" Target="../media/image75.svg"/><Relationship Id="rId19" Type="http://schemas.openxmlformats.org/officeDocument/2006/relationships/image" Target="../media/image69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74.png"/><Relationship Id="rId14" Type="http://schemas.openxmlformats.org/officeDocument/2006/relationships/image" Target="../media/image7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9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73.xml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10" Type="http://schemas.openxmlformats.org/officeDocument/2006/relationships/image" Target="../media/image88.jpeg"/><Relationship Id="rId4" Type="http://schemas.openxmlformats.org/officeDocument/2006/relationships/image" Target="../media/image70.jpeg"/><Relationship Id="rId9" Type="http://schemas.openxmlformats.org/officeDocument/2006/relationships/image" Target="../media/image8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13" Type="http://schemas.openxmlformats.org/officeDocument/2006/relationships/image" Target="../media/image90.png"/><Relationship Id="rId18" Type="http://schemas.openxmlformats.org/officeDocument/2006/relationships/image" Target="../media/image78.png"/><Relationship Id="rId3" Type="http://schemas.openxmlformats.org/officeDocument/2006/relationships/tags" Target="../tags/tag76.xml"/><Relationship Id="rId21" Type="http://schemas.openxmlformats.org/officeDocument/2006/relationships/image" Target="../media/image95.svg"/><Relationship Id="rId7" Type="http://schemas.openxmlformats.org/officeDocument/2006/relationships/notesSlide" Target="../notesSlides/notesSlide4.xml"/><Relationship Id="rId12" Type="http://schemas.openxmlformats.org/officeDocument/2006/relationships/image" Target="../media/image73.png"/><Relationship Id="rId17" Type="http://schemas.openxmlformats.org/officeDocument/2006/relationships/image" Target="../media/image92.svg"/><Relationship Id="rId25" Type="http://schemas.openxmlformats.org/officeDocument/2006/relationships/image" Target="../media/image98.png"/><Relationship Id="rId2" Type="http://schemas.openxmlformats.org/officeDocument/2006/relationships/tags" Target="../tags/tag75.xml"/><Relationship Id="rId16" Type="http://schemas.openxmlformats.org/officeDocument/2006/relationships/image" Target="../media/image76.png"/><Relationship Id="rId20" Type="http://schemas.openxmlformats.org/officeDocument/2006/relationships/image" Target="../media/image94.png"/><Relationship Id="rId1" Type="http://schemas.openxmlformats.org/officeDocument/2006/relationships/tags" Target="../tags/tag7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72.png"/><Relationship Id="rId24" Type="http://schemas.openxmlformats.org/officeDocument/2006/relationships/image" Target="../media/image69.png"/><Relationship Id="rId5" Type="http://schemas.openxmlformats.org/officeDocument/2006/relationships/tags" Target="../tags/tag78.xml"/><Relationship Id="rId15" Type="http://schemas.openxmlformats.org/officeDocument/2006/relationships/image" Target="../media/image91.svg"/><Relationship Id="rId23" Type="http://schemas.openxmlformats.org/officeDocument/2006/relationships/image" Target="../media/image97.jpeg"/><Relationship Id="rId10" Type="http://schemas.openxmlformats.org/officeDocument/2006/relationships/image" Target="../media/image71.jpeg"/><Relationship Id="rId19" Type="http://schemas.openxmlformats.org/officeDocument/2006/relationships/image" Target="../media/image93.svg"/><Relationship Id="rId4" Type="http://schemas.openxmlformats.org/officeDocument/2006/relationships/tags" Target="../tags/tag77.xml"/><Relationship Id="rId9" Type="http://schemas.openxmlformats.org/officeDocument/2006/relationships/image" Target="../media/image70.jpeg"/><Relationship Id="rId14" Type="http://schemas.openxmlformats.org/officeDocument/2006/relationships/image" Target="../media/image74.png"/><Relationship Id="rId22" Type="http://schemas.openxmlformats.org/officeDocument/2006/relationships/image" Target="../media/image9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13" Type="http://schemas.openxmlformats.org/officeDocument/2006/relationships/image" Target="../media/image100.jpeg"/><Relationship Id="rId18" Type="http://schemas.openxmlformats.org/officeDocument/2006/relationships/image" Target="../media/image69.png"/><Relationship Id="rId3" Type="http://schemas.openxmlformats.org/officeDocument/2006/relationships/tags" Target="../tags/tag81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99.jpeg"/><Relationship Id="rId17" Type="http://schemas.openxmlformats.org/officeDocument/2006/relationships/image" Target="../media/image103.jpeg"/><Relationship Id="rId2" Type="http://schemas.openxmlformats.org/officeDocument/2006/relationships/tags" Target="../tags/tag80.xml"/><Relationship Id="rId16" Type="http://schemas.openxmlformats.org/officeDocument/2006/relationships/image" Target="../media/image102.jpeg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1" Type="http://schemas.openxmlformats.org/officeDocument/2006/relationships/image" Target="../media/image71.jpeg"/><Relationship Id="rId5" Type="http://schemas.openxmlformats.org/officeDocument/2006/relationships/tags" Target="../tags/tag83.xml"/><Relationship Id="rId15" Type="http://schemas.openxmlformats.org/officeDocument/2006/relationships/image" Target="../media/image101.jpeg"/><Relationship Id="rId10" Type="http://schemas.openxmlformats.org/officeDocument/2006/relationships/image" Target="../media/image70.jpeg"/><Relationship Id="rId4" Type="http://schemas.openxmlformats.org/officeDocument/2006/relationships/tags" Target="../tags/tag82.xml"/><Relationship Id="rId9" Type="http://schemas.openxmlformats.org/officeDocument/2006/relationships/image" Target="../media/image89.jpeg"/><Relationship Id="rId14" Type="http://schemas.openxmlformats.org/officeDocument/2006/relationships/image" Target="../media/image7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tags" Target="../tags/tag87.xml"/><Relationship Id="rId7" Type="http://schemas.openxmlformats.org/officeDocument/2006/relationships/image" Target="../media/image70.jpeg"/><Relationship Id="rId12" Type="http://schemas.openxmlformats.org/officeDocument/2006/relationships/image" Target="../media/image69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image" Target="../media/image89.jpeg"/><Relationship Id="rId11" Type="http://schemas.openxmlformats.org/officeDocument/2006/relationships/image" Target="../media/image103.jpeg"/><Relationship Id="rId5" Type="http://schemas.openxmlformats.org/officeDocument/2006/relationships/notesSlide" Target="../notesSlides/notesSlide6.xml"/><Relationship Id="rId10" Type="http://schemas.openxmlformats.org/officeDocument/2006/relationships/image" Target="../media/image102.jpeg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10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13" Type="http://schemas.openxmlformats.org/officeDocument/2006/relationships/image" Target="../media/image112.jpeg"/><Relationship Id="rId3" Type="http://schemas.openxmlformats.org/officeDocument/2006/relationships/image" Target="../media/image104.png"/><Relationship Id="rId7" Type="http://schemas.openxmlformats.org/officeDocument/2006/relationships/image" Target="../media/image62.png"/><Relationship Id="rId12" Type="http://schemas.openxmlformats.org/officeDocument/2006/relationships/image" Target="../media/image11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8.xml"/><Relationship Id="rId6" Type="http://schemas.openxmlformats.org/officeDocument/2006/relationships/image" Target="../media/image107.png"/><Relationship Id="rId11" Type="http://schemas.openxmlformats.org/officeDocument/2006/relationships/image" Target="../media/image110.jpeg"/><Relationship Id="rId5" Type="http://schemas.openxmlformats.org/officeDocument/2006/relationships/image" Target="../media/image106.png"/><Relationship Id="rId10" Type="http://schemas.openxmlformats.org/officeDocument/2006/relationships/image" Target="../media/image109.svg"/><Relationship Id="rId4" Type="http://schemas.openxmlformats.org/officeDocument/2006/relationships/image" Target="../media/image105.png"/><Relationship Id="rId9" Type="http://schemas.openxmlformats.org/officeDocument/2006/relationships/image" Target="../media/image108.png"/><Relationship Id="rId14" Type="http://schemas.openxmlformats.org/officeDocument/2006/relationships/image" Target="../media/image1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2"/>
            <a:ext cx="13439999" cy="7559992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3756660" y="1327150"/>
            <a:ext cx="8822055" cy="59944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8105" algn="l" rtl="0" eaLnBrk="0">
              <a:lnSpc>
                <a:spcPct val="78000"/>
              </a:lnSpc>
              <a:spcBef>
                <a:spcPts val="1810"/>
              </a:spcBef>
            </a:pPr>
            <a:r>
              <a:rPr sz="6000" b="1" kern="0" spc="-30" dirty="0">
                <a:solidFill>
                  <a:srgbClr val="70453E">
                    <a:alpha val="100000"/>
                  </a:srgbClr>
                </a:solidFill>
                <a:latin typeface="思源宋体 CN" panose="02020400000000000000" charset="-122"/>
                <a:ea typeface="思源宋体 CN" panose="02020400000000000000" charset="-122"/>
                <a:cs typeface="思源宋体 CN" panose="02020400000000000000" charset="-122"/>
              </a:rPr>
              <a:t>GOIDEN HO</a:t>
            </a:r>
            <a:r>
              <a:rPr sz="6000" b="1" kern="0" spc="-40" dirty="0">
                <a:solidFill>
                  <a:srgbClr val="70453E">
                    <a:alpha val="100000"/>
                  </a:srgbClr>
                </a:solidFill>
                <a:latin typeface="思源宋体 CN" panose="02020400000000000000" charset="-122"/>
                <a:ea typeface="思源宋体 CN" panose="02020400000000000000" charset="-122"/>
                <a:cs typeface="思源宋体 CN" panose="02020400000000000000" charset="-122"/>
              </a:rPr>
              <a:t>ME</a:t>
            </a:r>
            <a:r>
              <a:rPr sz="6000" b="1" kern="0" spc="270" dirty="0">
                <a:solidFill>
                  <a:srgbClr val="70453E">
                    <a:alpha val="100000"/>
                  </a:srgbClr>
                </a:solidFill>
                <a:latin typeface="思源宋体 CN" panose="02020400000000000000" charset="-122"/>
                <a:ea typeface="思源宋体 CN" panose="02020400000000000000" charset="-122"/>
                <a:cs typeface="思源宋体 CN" panose="02020400000000000000" charset="-122"/>
              </a:rPr>
              <a:t>  </a:t>
            </a:r>
            <a:r>
              <a:rPr sz="6000" b="1" kern="0" spc="-40" dirty="0">
                <a:solidFill>
                  <a:srgbClr val="70453E">
                    <a:alpha val="100000"/>
                  </a:srgbClr>
                </a:solidFill>
                <a:latin typeface="思源宋体 CN" panose="02020400000000000000" charset="-122"/>
                <a:ea typeface="思源宋体 CN" panose="02020400000000000000" charset="-122"/>
                <a:cs typeface="思源宋体 CN" panose="02020400000000000000" charset="-122"/>
              </a:rPr>
              <a:t>11</a:t>
            </a:r>
            <a:endParaRPr sz="6000" dirty="0">
              <a:latin typeface="思源宋体 CN" panose="02020400000000000000" charset="-122"/>
              <a:ea typeface="思源宋体 CN" panose="02020400000000000000" charset="-122"/>
              <a:cs typeface="思源宋体 CN" panose="02020400000000000000" charset="-122"/>
            </a:endParaRPr>
          </a:p>
          <a:p>
            <a:pPr marL="162560" algn="l" rtl="0" eaLnBrk="0">
              <a:lnSpc>
                <a:spcPct val="79000"/>
              </a:lnSpc>
              <a:spcBef>
                <a:spcPts val="1530"/>
              </a:spcBef>
            </a:pPr>
            <a:r>
              <a:rPr sz="2400" kern="0" spc="60" dirty="0">
                <a:solidFill>
                  <a:srgbClr val="70453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GOLDEN VISA</a:t>
            </a:r>
            <a:r>
              <a:rPr sz="2400" kern="0" spc="340" dirty="0">
                <a:solidFill>
                  <a:srgbClr val="70453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60" dirty="0">
                <a:solidFill>
                  <a:srgbClr val="70453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ELIGIBLE</a:t>
            </a:r>
            <a:r>
              <a:rPr sz="2400" kern="0" spc="340" dirty="0">
                <a:solidFill>
                  <a:srgbClr val="70453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60" dirty="0">
                <a:solidFill>
                  <a:srgbClr val="70453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EU</a:t>
            </a:r>
            <a:r>
              <a:rPr sz="2400" kern="0" spc="340" dirty="0">
                <a:solidFill>
                  <a:srgbClr val="70453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60" dirty="0">
                <a:solidFill>
                  <a:srgbClr val="70453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RESIDE</a:t>
            </a:r>
            <a:r>
              <a:rPr sz="2400" kern="0" spc="50" dirty="0">
                <a:solidFill>
                  <a:srgbClr val="70453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NCY</a:t>
            </a:r>
            <a:r>
              <a:rPr sz="2400" kern="0" spc="350" dirty="0">
                <a:solidFill>
                  <a:srgbClr val="70453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kern="0" spc="50" dirty="0">
                <a:solidFill>
                  <a:srgbClr val="70453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INCLUDED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9385" algn="l" rtl="0" eaLnBrk="0">
              <a:lnSpc>
                <a:spcPct val="82000"/>
              </a:lnSpc>
              <a:spcBef>
                <a:spcPts val="575"/>
              </a:spcBef>
            </a:pPr>
            <a:r>
              <a:rPr sz="1900" kern="0" spc="0" dirty="0">
                <a:solidFill>
                  <a:srgbClr val="70453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Commercial-to-Residential Conversion</a:t>
            </a:r>
            <a:endParaRPr sz="1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  <a:spcBef>
                <a:spcPts val="0"/>
              </a:spcBef>
            </a:pPr>
            <a:r>
              <a:rPr sz="2200" kern="0" spc="-90" dirty="0">
                <a:solidFill>
                  <a:srgbClr val="70453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Ampelokipoi   丨  Near the Acropolis   丨  Metro s</a:t>
            </a:r>
            <a:r>
              <a:rPr sz="2200" kern="0" spc="-100" dirty="0">
                <a:solidFill>
                  <a:srgbClr val="70453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tation 450m</a:t>
            </a:r>
            <a:endParaRPr sz="2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680" y="12380"/>
            <a:ext cx="13438309" cy="7547624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461474" y="114082"/>
            <a:ext cx="3668755" cy="6818848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9746298" y="6716014"/>
            <a:ext cx="3427736" cy="645005"/>
            <a:chOff x="0" y="0"/>
            <a:chExt cx="3427736" cy="645005"/>
          </a:xfrm>
        </p:grpSpPr>
        <p:pic>
          <p:nvPicPr>
            <p:cNvPr id="26" name="picture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3427736" cy="628587"/>
            </a:xfrm>
            <a:prstGeom prst="rect">
              <a:avLst/>
            </a:prstGeom>
          </p:spPr>
        </p:pic>
        <p:sp>
          <p:nvSpPr>
            <p:cNvPr id="28" name="textbox 28"/>
            <p:cNvSpPr/>
            <p:nvPr/>
          </p:nvSpPr>
          <p:spPr>
            <a:xfrm>
              <a:off x="-12700" y="-12700"/>
              <a:ext cx="3453765" cy="6737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07440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9FA0A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The Render</a:t>
              </a:r>
              <a:r>
                <a:rPr sz="1000" kern="0" spc="-20" dirty="0">
                  <a:solidFill>
                    <a:srgbClr val="9FA0A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ings are for reference only.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12"/>
            <a:ext cx="13439998" cy="7559992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464180" y="63339"/>
            <a:ext cx="4400215" cy="738394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9746298" y="6711059"/>
            <a:ext cx="3427978" cy="649959"/>
            <a:chOff x="0" y="0"/>
            <a:chExt cx="3427978" cy="649959"/>
          </a:xfrm>
        </p:grpSpPr>
        <p:pic>
          <p:nvPicPr>
            <p:cNvPr id="34" name="picture 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3427978" cy="633541"/>
            </a:xfrm>
            <a:prstGeom prst="rect">
              <a:avLst/>
            </a:prstGeom>
          </p:spPr>
        </p:pic>
        <p:sp>
          <p:nvSpPr>
            <p:cNvPr id="36" name="textbox 36"/>
            <p:cNvSpPr/>
            <p:nvPr/>
          </p:nvSpPr>
          <p:spPr>
            <a:xfrm>
              <a:off x="-12700" y="-12700"/>
              <a:ext cx="3453765" cy="6781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07440" algn="l" rtl="0" eaLnBrk="0">
                <a:lnSpc>
                  <a:spcPct val="91000"/>
                </a:lnSpc>
              </a:pPr>
              <a:r>
                <a:rPr sz="1000" kern="0" spc="-10" dirty="0">
                  <a:solidFill>
                    <a:srgbClr val="9FA0A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The Render</a:t>
              </a:r>
              <a:r>
                <a:rPr sz="1000" kern="0" spc="-20" dirty="0">
                  <a:solidFill>
                    <a:srgbClr val="9FA0A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ings are for reference only.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382403" y="1882"/>
            <a:ext cx="10057600" cy="7556242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599957" y="3821858"/>
            <a:ext cx="514894" cy="656431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922254" y="1844548"/>
            <a:ext cx="1624593" cy="1194461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950476" y="1907402"/>
            <a:ext cx="459151" cy="748853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8436139" y="2655925"/>
            <a:ext cx="1574164" cy="302895"/>
          </a:xfrm>
          <a:prstGeom prst="rect">
            <a:avLst/>
          </a:prstGeom>
          <a:solidFill>
            <a:srgbClr val="221714">
              <a:alpha val="49803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7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8265" algn="l" rtl="0" eaLnBrk="0">
              <a:lnSpc>
                <a:spcPct val="76000"/>
              </a:lnSpc>
              <a:spcBef>
                <a:spcPts val="5"/>
              </a:spcBef>
            </a:pPr>
            <a:r>
              <a:rPr sz="1300" b="1" kern="0" spc="50" dirty="0">
                <a:solidFill>
                  <a:srgbClr val="88C8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Golden Home 11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48" name="pictur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958827" y="4528832"/>
            <a:ext cx="1798104" cy="466661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9987191" y="3023857"/>
            <a:ext cx="1798117" cy="466674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354921" y="3706776"/>
            <a:ext cx="514894" cy="678231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8547798" y="4459681"/>
            <a:ext cx="1798116" cy="466674"/>
          </a:xfrm>
          <a:prstGeom prst="rect">
            <a:avLst/>
          </a:prstGeom>
        </p:spPr>
      </p:pic>
      <p:pic>
        <p:nvPicPr>
          <p:cNvPr id="56" name="picture 5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2979204" y="3861"/>
            <a:ext cx="8601536" cy="7552294"/>
          </a:xfrm>
          <a:prstGeom prst="rect">
            <a:avLst/>
          </a:prstGeom>
        </p:spPr>
      </p:pic>
      <p:sp>
        <p:nvSpPr>
          <p:cNvPr id="58" name="textbox 58"/>
          <p:cNvSpPr/>
          <p:nvPr/>
        </p:nvSpPr>
        <p:spPr>
          <a:xfrm>
            <a:off x="781172" y="720089"/>
            <a:ext cx="1875154" cy="55930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" algn="l" rtl="0" eaLnBrk="0">
              <a:lnSpc>
                <a:spcPct val="96000"/>
              </a:lnSpc>
            </a:pPr>
            <a:r>
              <a:rPr sz="1900" b="1" kern="0" spc="40" dirty="0">
                <a:solidFill>
                  <a:srgbClr val="212020">
                    <a:alpha val="100000"/>
                  </a:srgbClr>
                </a:solidFill>
                <a:latin typeface="思源宋体 CN" panose="02020400000000000000" charset="-122"/>
                <a:ea typeface="思源宋体 CN" panose="02020400000000000000" charset="-122"/>
                <a:cs typeface="思源宋体 CN" panose="02020400000000000000" charset="-122"/>
              </a:rPr>
              <a:t>Ampelokipo</a:t>
            </a:r>
            <a:r>
              <a:rPr sz="1900" b="1" kern="0" spc="30" dirty="0">
                <a:solidFill>
                  <a:srgbClr val="212020">
                    <a:alpha val="100000"/>
                  </a:srgbClr>
                </a:solidFill>
                <a:latin typeface="思源宋体 CN" panose="02020400000000000000" charset="-122"/>
                <a:ea typeface="思源宋体 CN" panose="02020400000000000000" charset="-122"/>
                <a:cs typeface="思源宋体 CN" panose="02020400000000000000" charset="-122"/>
              </a:rPr>
              <a:t>i</a:t>
            </a:r>
            <a:endParaRPr sz="1900" dirty="0">
              <a:latin typeface="思源宋体 CN" panose="02020400000000000000" charset="-122"/>
              <a:ea typeface="思源宋体 CN" panose="02020400000000000000" charset="-122"/>
              <a:cs typeface="思源宋体 CN" panose="02020400000000000000" charset="-122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3335" algn="l" rtl="0" eaLnBrk="0">
              <a:lnSpc>
                <a:spcPct val="133000"/>
              </a:lnSpc>
              <a:spcBef>
                <a:spcPts val="0"/>
              </a:spcBef>
            </a:pPr>
            <a:r>
              <a:rPr sz="1100" kern="0" spc="14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Located</a:t>
            </a:r>
            <a:r>
              <a:rPr sz="1100" kern="0" spc="24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4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 Ampelokipo</a:t>
            </a:r>
            <a:r>
              <a:rPr sz="1100" kern="0" spc="1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i,</a:t>
            </a:r>
            <a:r>
              <a:rPr sz="11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9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downtown A</a:t>
            </a:r>
            <a:r>
              <a:rPr sz="1100" kern="0" spc="8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thens, the proj-</a:t>
            </a:r>
            <a:r>
              <a:rPr sz="11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4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ect</a:t>
            </a:r>
            <a:r>
              <a:rPr sz="1100" kern="0" spc="20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4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boasts a</a:t>
            </a:r>
            <a:r>
              <a:rPr sz="1100" kern="0" spc="20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4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pleasant</a:t>
            </a:r>
            <a:r>
              <a:rPr sz="1100" kern="0" spc="17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4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and</a:t>
            </a:r>
            <a:r>
              <a:rPr sz="11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5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clean</a:t>
            </a:r>
            <a:r>
              <a:rPr sz="1100" kern="0" spc="22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5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neighborhood. T</a:t>
            </a:r>
            <a:r>
              <a:rPr sz="1100" kern="0" spc="14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he</a:t>
            </a:r>
            <a:r>
              <a:rPr sz="11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area is</a:t>
            </a:r>
            <a:r>
              <a:rPr sz="1100" kern="0" spc="17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home</a:t>
            </a:r>
            <a:r>
              <a:rPr sz="1100" kern="0" spc="11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to</a:t>
            </a:r>
            <a:r>
              <a:rPr sz="1100" kern="0" spc="17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numerou</a:t>
            </a:r>
            <a:r>
              <a:rPr sz="1100" kern="0" spc="12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</a:t>
            </a:r>
            <a:r>
              <a:rPr sz="11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9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Athenian government agen-</a:t>
            </a:r>
            <a:r>
              <a:rPr sz="11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9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cies, including </a:t>
            </a:r>
            <a:r>
              <a:rPr sz="1100" kern="0" spc="8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the</a:t>
            </a:r>
            <a:r>
              <a:rPr sz="1100" kern="0" spc="14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8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Hellenic</a:t>
            </a:r>
            <a:r>
              <a:rPr sz="11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5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Police</a:t>
            </a:r>
            <a:r>
              <a:rPr sz="1100" kern="0" spc="24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5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Headquarters, t</a:t>
            </a:r>
            <a:r>
              <a:rPr sz="1100" kern="0" spc="14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he</a:t>
            </a:r>
            <a:r>
              <a:rPr sz="11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9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Greek Court of A</a:t>
            </a:r>
            <a:r>
              <a:rPr sz="1100" kern="0" spc="8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ppeal, and</a:t>
            </a:r>
            <a:r>
              <a:rPr sz="1100" kern="0" spc="-1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8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the</a:t>
            </a:r>
            <a:r>
              <a:rPr sz="1100" kern="0" spc="21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8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Athens</a:t>
            </a:r>
            <a:r>
              <a:rPr sz="1100" kern="0" spc="27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8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Government</a:t>
            </a:r>
            <a:r>
              <a:rPr sz="11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0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Oﬃce</a:t>
            </a:r>
            <a:r>
              <a:rPr sz="1100" kern="0" spc="17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0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Building, ensu</a:t>
            </a:r>
            <a:r>
              <a:rPr sz="1100" kern="0" spc="9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ring</a:t>
            </a:r>
            <a:r>
              <a:rPr sz="1100" kern="0" spc="12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9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</a:t>
            </a:r>
            <a:r>
              <a:rPr sz="11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4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safe</a:t>
            </a:r>
            <a:r>
              <a:rPr sz="1100" kern="0" spc="21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4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and</a:t>
            </a:r>
            <a:r>
              <a:rPr sz="1100" kern="0" spc="18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4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secure</a:t>
            </a:r>
            <a:r>
              <a:rPr sz="1100" kern="0" spc="21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4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env</a:t>
            </a:r>
            <a:r>
              <a:rPr sz="1100" kern="0" spc="-10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4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</a:t>
            </a:r>
            <a:r>
              <a:rPr sz="1100" kern="0" spc="1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ron</a:t>
            </a:r>
            <a:r>
              <a:rPr sz="1100" kern="0" spc="-14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-</a:t>
            </a:r>
            <a:r>
              <a:rPr sz="11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7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ment</a:t>
            </a:r>
            <a:r>
              <a:rPr sz="1100" kern="0" spc="5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7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.</a:t>
            </a:r>
            <a:r>
              <a:rPr sz="1100" kern="0" spc="2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1100" kern="0" spc="17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The</a:t>
            </a:r>
            <a:r>
              <a:rPr sz="1100" kern="0" spc="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1100" kern="0" spc="17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area</a:t>
            </a:r>
            <a:r>
              <a:rPr sz="1100" kern="0" spc="5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1100" kern="0" spc="17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is</a:t>
            </a:r>
            <a:r>
              <a:rPr sz="1100" kern="0" spc="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1100" kern="0" spc="17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also</a:t>
            </a:r>
            <a:r>
              <a:rPr sz="11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6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well-</a:t>
            </a:r>
            <a:r>
              <a:rPr sz="1100" kern="0" spc="-1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6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connected</a:t>
            </a:r>
            <a:r>
              <a:rPr sz="1100" kern="0" spc="20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6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with</a:t>
            </a:r>
            <a:r>
              <a:rPr sz="1100" kern="0" spc="19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5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the</a:t>
            </a:r>
            <a:r>
              <a:rPr sz="11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subway,</a:t>
            </a:r>
            <a:r>
              <a:rPr sz="1100" kern="0" spc="20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hospitals, sup</a:t>
            </a:r>
            <a:r>
              <a:rPr sz="1100" kern="0" spc="12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er</a:t>
            </a:r>
            <a:r>
              <a:rPr sz="1100" kern="0" spc="-16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2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-</a:t>
            </a:r>
            <a:r>
              <a:rPr sz="11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4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markets,</a:t>
            </a:r>
            <a:r>
              <a:rPr sz="1100" kern="0" spc="18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4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restaurants, an</a:t>
            </a:r>
            <a:r>
              <a:rPr sz="1100" kern="0" spc="1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</a:t>
            </a:r>
            <a:r>
              <a:rPr sz="11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7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cinemas. The area, prima</a:t>
            </a:r>
            <a:r>
              <a:rPr sz="1100" kern="0" spc="6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rily</a:t>
            </a:r>
            <a:r>
              <a:rPr sz="1100" kern="0" spc="-1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0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composed of apa</a:t>
            </a:r>
            <a:r>
              <a:rPr sz="1100" kern="0" spc="9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rtments, is</a:t>
            </a:r>
            <a:r>
              <a:rPr sz="11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considered above average</a:t>
            </a:r>
            <a:r>
              <a:rPr sz="11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for</a:t>
            </a:r>
            <a:r>
              <a:rPr sz="1100" kern="0" spc="22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the</a:t>
            </a:r>
            <a:r>
              <a:rPr sz="1100" kern="0" spc="20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city</a:t>
            </a:r>
            <a:r>
              <a:rPr sz="1100" kern="0" spc="20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center</a:t>
            </a:r>
            <a:r>
              <a:rPr sz="1100" kern="0" spc="21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and</a:t>
            </a:r>
            <a:r>
              <a:rPr sz="1100" kern="0" spc="24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1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is</a:t>
            </a:r>
            <a:r>
              <a:rPr sz="11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9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popular among young</a:t>
            </a:r>
            <a:r>
              <a:rPr sz="1100" kern="0" spc="-2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8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Athe-</a:t>
            </a:r>
            <a:r>
              <a:rPr sz="11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100" kern="0" spc="8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nians.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60" name="picture 6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284689" y="3847"/>
            <a:ext cx="1003465" cy="7556157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5945883" y="4515885"/>
            <a:ext cx="1824354" cy="492759"/>
          </a:xfrm>
          <a:prstGeom prst="roundRect">
            <a:avLst>
              <a:gd name="adj" fmla="val 21787"/>
            </a:avLst>
          </a:prstGeom>
          <a:noFill/>
          <a:ln w="6350" cap="flat">
            <a:solidFill>
              <a:srgbClr val="70453E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88950" algn="l" rtl="0" eaLnBrk="0">
              <a:lnSpc>
                <a:spcPct val="86000"/>
              </a:lnSpc>
              <a:spcBef>
                <a:spcPts val="0"/>
              </a:spcBef>
            </a:pPr>
            <a:r>
              <a:rPr sz="1300" kern="0" spc="70" dirty="0">
                <a:solidFill>
                  <a:srgbClr val="70453E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Acropolis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589280" algn="l" rtl="0" eaLnBrk="0">
              <a:lnSpc>
                <a:spcPct val="81000"/>
              </a:lnSpc>
              <a:spcBef>
                <a:spcPts val="280"/>
              </a:spcBef>
            </a:pPr>
            <a:r>
              <a:rPr sz="1300" kern="0" spc="100" dirty="0">
                <a:solidFill>
                  <a:srgbClr val="70453E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6</a:t>
            </a:r>
            <a:r>
              <a:rPr sz="1300" kern="0" spc="30" dirty="0">
                <a:solidFill>
                  <a:srgbClr val="70453E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300" kern="0" spc="100" dirty="0">
                <a:solidFill>
                  <a:srgbClr val="70453E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stops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64" name="textbox 64"/>
          <p:cNvSpPr/>
          <p:nvPr/>
        </p:nvSpPr>
        <p:spPr>
          <a:xfrm>
            <a:off x="9974251" y="3010928"/>
            <a:ext cx="1824354" cy="492759"/>
          </a:xfrm>
          <a:prstGeom prst="roundRect">
            <a:avLst>
              <a:gd name="adj" fmla="val 21787"/>
            </a:avLst>
          </a:prstGeom>
          <a:noFill/>
          <a:ln w="6350" cap="flat">
            <a:solidFill>
              <a:srgbClr val="70453E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3030" algn="l" rtl="0" eaLnBrk="0">
              <a:lnSpc>
                <a:spcPct val="72000"/>
              </a:lnSpc>
              <a:spcBef>
                <a:spcPts val="0"/>
              </a:spcBef>
            </a:pPr>
            <a:r>
              <a:rPr sz="1300" kern="0" spc="90" dirty="0">
                <a:solidFill>
                  <a:srgbClr val="70453E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Metro station</a:t>
            </a:r>
            <a:r>
              <a:rPr sz="1300" kern="0" spc="40" dirty="0">
                <a:solidFill>
                  <a:srgbClr val="70453E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300" kern="0" spc="90" dirty="0">
                <a:solidFill>
                  <a:srgbClr val="70453E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450m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1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68630" algn="l" rtl="0" eaLnBrk="0">
              <a:lnSpc>
                <a:spcPct val="93000"/>
              </a:lnSpc>
              <a:spcBef>
                <a:spcPts val="0"/>
              </a:spcBef>
            </a:pPr>
            <a:r>
              <a:rPr sz="900" kern="0" spc="80" dirty="0">
                <a:solidFill>
                  <a:srgbClr val="70453E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(M3 katehaki)</a:t>
            </a:r>
            <a:endParaRPr sz="9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66" name="textbox 66"/>
          <p:cNvSpPr/>
          <p:nvPr/>
        </p:nvSpPr>
        <p:spPr>
          <a:xfrm>
            <a:off x="8534859" y="4446753"/>
            <a:ext cx="1824354" cy="492759"/>
          </a:xfrm>
          <a:prstGeom prst="roundRect">
            <a:avLst>
              <a:gd name="adj" fmla="val 21787"/>
            </a:avLst>
          </a:prstGeom>
          <a:noFill/>
          <a:ln w="6350" cap="flat">
            <a:solidFill>
              <a:srgbClr val="70453E"/>
            </a:solidFill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4930" algn="l" rtl="0" eaLnBrk="0">
              <a:lnSpc>
                <a:spcPct val="86000"/>
              </a:lnSpc>
              <a:spcBef>
                <a:spcPts val="5"/>
              </a:spcBef>
            </a:pPr>
            <a:r>
              <a:rPr sz="1300" kern="0" spc="110" dirty="0">
                <a:solidFill>
                  <a:srgbClr val="70453E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Constitution</a:t>
            </a:r>
            <a:r>
              <a:rPr sz="1300" kern="0" spc="100" dirty="0">
                <a:solidFill>
                  <a:srgbClr val="70453E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Square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585470" algn="l" rtl="0" eaLnBrk="0">
              <a:lnSpc>
                <a:spcPct val="80000"/>
              </a:lnSpc>
              <a:spcBef>
                <a:spcPts val="295"/>
              </a:spcBef>
            </a:pPr>
            <a:r>
              <a:rPr sz="1300" kern="0" spc="110" dirty="0">
                <a:solidFill>
                  <a:srgbClr val="70453E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5</a:t>
            </a:r>
            <a:r>
              <a:rPr sz="1300" kern="0" spc="0" dirty="0">
                <a:solidFill>
                  <a:srgbClr val="70453E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300" kern="0" spc="110" dirty="0">
                <a:solidFill>
                  <a:srgbClr val="70453E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stops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119" y="0"/>
            <a:ext cx="13422884" cy="6724307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4264180"/>
            <a:ext cx="13440004" cy="3295824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7209955" y="140944"/>
            <a:ext cx="4829581" cy="3983659"/>
            <a:chOff x="0" y="0"/>
            <a:chExt cx="4829581" cy="3983659"/>
          </a:xfrm>
        </p:grpSpPr>
        <p:pic>
          <p:nvPicPr>
            <p:cNvPr id="72" name="picture 7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829581" cy="3983659"/>
            </a:xfrm>
            <a:prstGeom prst="rect">
              <a:avLst/>
            </a:prstGeom>
          </p:spPr>
        </p:pic>
        <p:sp>
          <p:nvSpPr>
            <p:cNvPr id="74" name="textbox 74"/>
            <p:cNvSpPr/>
            <p:nvPr/>
          </p:nvSpPr>
          <p:spPr>
            <a:xfrm>
              <a:off x="1429569" y="975693"/>
              <a:ext cx="925830" cy="12065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3185" algn="l" rtl="0" eaLnBrk="0">
                <a:lnSpc>
                  <a:spcPct val="74000"/>
                </a:lnSpc>
              </a:pPr>
              <a:r>
                <a:rPr sz="1400" b="1" kern="0" spc="-20" dirty="0">
                  <a:solidFill>
                    <a:srgbClr val="70453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5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ct val="74000"/>
                </a:lnSpc>
                <a:spcBef>
                  <a:spcPts val="420"/>
                </a:spcBef>
              </a:pPr>
              <a:r>
                <a:rPr sz="1400" b="1" kern="0" spc="60" dirty="0">
                  <a:solidFill>
                    <a:srgbClr val="70453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5000"/>
                </a:lnSpc>
                <a:spcBef>
                  <a:spcPts val="1040"/>
                </a:spcBef>
              </a:pPr>
              <a:r>
                <a:rPr sz="1400" b="1" kern="0" spc="50" dirty="0">
                  <a:solidFill>
                    <a:srgbClr val="70453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5250" algn="l" rtl="0" eaLnBrk="0">
                <a:lnSpc>
                  <a:spcPct val="75000"/>
                </a:lnSpc>
                <a:spcBef>
                  <a:spcPts val="5"/>
                </a:spcBef>
              </a:pPr>
              <a:r>
                <a:rPr sz="1400" b="1" kern="0" spc="20" dirty="0">
                  <a:solidFill>
                    <a:srgbClr val="70453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8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76" name="textbox 76"/>
            <p:cNvSpPr/>
            <p:nvPr/>
          </p:nvSpPr>
          <p:spPr>
            <a:xfrm>
              <a:off x="2567984" y="1930875"/>
              <a:ext cx="931544" cy="2933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225" rIns="0" bIns="0"/>
            <a:lstStyle/>
            <a:p>
              <a:pPr marL="12700" indent="1270" algn="l" rtl="0" eaLnBrk="0">
                <a:lnSpc>
                  <a:spcPct val="92000"/>
                </a:lnSpc>
                <a:spcBef>
                  <a:spcPts val="0"/>
                </a:spcBef>
              </a:pPr>
              <a:r>
                <a:rPr sz="11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Metro station</a:t>
              </a:r>
              <a:r>
                <a:rPr sz="11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6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M3 Katehak</a:t>
              </a:r>
              <a:r>
                <a:rPr sz="9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i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78" name="textbox 78"/>
            <p:cNvSpPr/>
            <p:nvPr/>
          </p:nvSpPr>
          <p:spPr>
            <a:xfrm>
              <a:off x="800799" y="2618197"/>
              <a:ext cx="190500" cy="9315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4000"/>
                </a:lnSpc>
              </a:pPr>
              <a:r>
                <a:rPr sz="1400" b="1" kern="0" spc="50" dirty="0">
                  <a:solidFill>
                    <a:srgbClr val="70453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4930" algn="l" rtl="0" eaLnBrk="0">
                <a:lnSpc>
                  <a:spcPct val="75000"/>
                </a:lnSpc>
                <a:spcBef>
                  <a:spcPts val="0"/>
                </a:spcBef>
              </a:pPr>
              <a:r>
                <a:rPr sz="1400" b="1" kern="0" spc="10" dirty="0">
                  <a:solidFill>
                    <a:srgbClr val="70453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80" name="textbox 80"/>
            <p:cNvSpPr/>
            <p:nvPr/>
          </p:nvSpPr>
          <p:spPr>
            <a:xfrm>
              <a:off x="3746834" y="2015688"/>
              <a:ext cx="405129" cy="1498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4000"/>
                </a:lnSpc>
              </a:pPr>
              <a:r>
                <a:rPr sz="1100" b="1" kern="0" spc="3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450m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82" name="textbox 82"/>
            <p:cNvSpPr/>
            <p:nvPr/>
          </p:nvSpPr>
          <p:spPr>
            <a:xfrm>
              <a:off x="3405020" y="829022"/>
              <a:ext cx="189864" cy="1504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5000"/>
                </a:lnSpc>
              </a:pPr>
              <a:r>
                <a:rPr sz="1100" b="1" kern="0" spc="20" dirty="0">
                  <a:solidFill>
                    <a:srgbClr val="70453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10</a:t>
              </a:r>
              <a:endParaRPr sz="1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84" name="textbox 84"/>
            <p:cNvSpPr/>
            <p:nvPr/>
          </p:nvSpPr>
          <p:spPr>
            <a:xfrm>
              <a:off x="2919834" y="1368803"/>
              <a:ext cx="130175" cy="18605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5000"/>
                </a:lnSpc>
              </a:pPr>
              <a:r>
                <a:rPr sz="1400" b="1" kern="0" spc="30" dirty="0">
                  <a:solidFill>
                    <a:srgbClr val="70453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86" name="textbox 86"/>
            <p:cNvSpPr/>
            <p:nvPr/>
          </p:nvSpPr>
          <p:spPr>
            <a:xfrm>
              <a:off x="1129021" y="1108382"/>
              <a:ext cx="130810" cy="1854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5000"/>
                </a:lnSpc>
              </a:pPr>
              <a:r>
                <a:rPr sz="1400" b="1" kern="0" spc="30" dirty="0">
                  <a:solidFill>
                    <a:srgbClr val="70453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88" name="textbox 88"/>
            <p:cNvSpPr/>
            <p:nvPr/>
          </p:nvSpPr>
          <p:spPr>
            <a:xfrm>
              <a:off x="1402465" y="3135079"/>
              <a:ext cx="128270" cy="1822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3000"/>
                </a:lnSpc>
              </a:pPr>
              <a:r>
                <a:rPr sz="1400" b="1" kern="0" spc="10" dirty="0">
                  <a:solidFill>
                    <a:srgbClr val="70453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</a:t>
              </a: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90" name="picture 9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629418" y="6576034"/>
            <a:ext cx="152882" cy="152895"/>
          </a:xfrm>
          <a:prstGeom prst="rect">
            <a:avLst/>
          </a:prstGeom>
        </p:spPr>
      </p:pic>
      <p:pic>
        <p:nvPicPr>
          <p:cNvPr id="92" name="picture 9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629418" y="5686602"/>
            <a:ext cx="152882" cy="152895"/>
          </a:xfrm>
          <a:prstGeom prst="rect">
            <a:avLst/>
          </a:prstGeom>
        </p:spPr>
      </p:pic>
      <p:pic>
        <p:nvPicPr>
          <p:cNvPr id="94" name="picture 9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3629418" y="5241887"/>
            <a:ext cx="152882" cy="152895"/>
          </a:xfrm>
          <a:prstGeom prst="rect">
            <a:avLst/>
          </a:prstGeom>
        </p:spPr>
      </p:pic>
      <p:pic>
        <p:nvPicPr>
          <p:cNvPr id="96" name="picture 9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3629418" y="6131318"/>
            <a:ext cx="152882" cy="152895"/>
          </a:xfrm>
          <a:prstGeom prst="rect">
            <a:avLst/>
          </a:prstGeom>
        </p:spPr>
      </p:pic>
      <p:pic>
        <p:nvPicPr>
          <p:cNvPr id="98" name="picture 9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629418" y="7020738"/>
            <a:ext cx="152882" cy="152895"/>
          </a:xfrm>
          <a:prstGeom prst="rect">
            <a:avLst/>
          </a:prstGeom>
        </p:spPr>
      </p:pic>
      <p:sp>
        <p:nvSpPr>
          <p:cNvPr id="100" name="textbox 100"/>
          <p:cNvSpPr/>
          <p:nvPr/>
        </p:nvSpPr>
        <p:spPr>
          <a:xfrm>
            <a:off x="3639826" y="4428935"/>
            <a:ext cx="4914265" cy="27546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6000"/>
              </a:lnSpc>
            </a:pPr>
            <a:r>
              <a:rPr sz="3900" b="1" kern="0" spc="270" dirty="0">
                <a:solidFill>
                  <a:srgbClr val="6A452C">
                    <a:alpha val="100000"/>
                  </a:srgbClr>
                </a:solidFill>
                <a:latin typeface="思源宋体 CN" panose="02020400000000000000" charset="-122"/>
                <a:ea typeface="思源宋体 CN" panose="02020400000000000000" charset="-122"/>
                <a:cs typeface="思源宋体 CN" panose="02020400000000000000" charset="-122"/>
              </a:rPr>
              <a:t>NEARBY</a:t>
            </a:r>
            <a:endParaRPr sz="3900" dirty="0">
              <a:latin typeface="思源宋体 CN" panose="02020400000000000000" charset="-122"/>
              <a:ea typeface="思源宋体 CN" panose="02020400000000000000" charset="-122"/>
              <a:cs typeface="思源宋体 CN" panose="02020400000000000000" charset="-122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9370" algn="l" rtl="0" eaLnBrk="0">
              <a:lnSpc>
                <a:spcPct val="92000"/>
              </a:lnSpc>
              <a:spcBef>
                <a:spcPts val="310"/>
              </a:spcBef>
            </a:pP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   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Private hospital -7</a:t>
            </a:r>
            <a:r>
              <a:rPr sz="1000" kern="0" spc="-1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50m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7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3020" algn="l" rtl="0" eaLnBrk="0">
              <a:lnSpc>
                <a:spcPct val="82000"/>
              </a:lnSpc>
              <a:spcBef>
                <a:spcPts val="305"/>
              </a:spcBef>
            </a:pPr>
            <a:r>
              <a:rPr sz="10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1000" b="1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Cosmos</a:t>
            </a:r>
            <a:r>
              <a:rPr sz="1000" kern="0" spc="1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Business</a:t>
            </a:r>
            <a:r>
              <a:rPr sz="1000" kern="0" spc="1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Center</a:t>
            </a:r>
            <a:r>
              <a:rPr sz="1000" kern="0" spc="1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-1.3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km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8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ct val="95000"/>
              </a:lnSpc>
              <a:spcBef>
                <a:spcPts val="310"/>
              </a:spcBef>
            </a:pP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1000" b="1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General Hospital of</a:t>
            </a:r>
            <a:r>
              <a:rPr sz="1000" kern="0" spc="-7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Athens Korgialeneio - Benakeio Hellenic Red Cross -1km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7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ct val="79000"/>
              </a:lnSpc>
              <a:spcBef>
                <a:spcPts val="315"/>
              </a:spcBef>
            </a:pPr>
            <a:r>
              <a:rPr sz="1600" b="1" kern="0" spc="-10" baseline="3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1000" b="1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-1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AB store -2</a:t>
            </a:r>
            <a:r>
              <a:rPr sz="1000" kern="0" spc="-2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10m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8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ct val="80000"/>
              </a:lnSpc>
              <a:spcBef>
                <a:spcPts val="0"/>
              </a:spcBef>
            </a:pPr>
            <a:r>
              <a:rPr sz="1600" b="1" kern="0" spc="0" baseline="3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1000" b="1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Asian Food Store -1</a:t>
            </a:r>
            <a:r>
              <a:rPr sz="1000" kern="0" spc="-1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.6km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2" name="picture 10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97396" y="2808771"/>
            <a:ext cx="2667351" cy="4457947"/>
          </a:xfrm>
          <a:prstGeom prst="rect">
            <a:avLst/>
          </a:prstGeom>
        </p:spPr>
      </p:pic>
      <p:pic>
        <p:nvPicPr>
          <p:cNvPr id="104" name="picture 10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9121318" y="6576034"/>
            <a:ext cx="152907" cy="152895"/>
          </a:xfrm>
          <a:prstGeom prst="rect">
            <a:avLst/>
          </a:prstGeom>
        </p:spPr>
      </p:pic>
      <p:pic>
        <p:nvPicPr>
          <p:cNvPr id="106" name="picture 10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9121318" y="7020738"/>
            <a:ext cx="152907" cy="152895"/>
          </a:xfrm>
          <a:prstGeom prst="rect">
            <a:avLst/>
          </a:prstGeom>
        </p:spPr>
      </p:pic>
      <p:pic>
        <p:nvPicPr>
          <p:cNvPr id="108" name="picture 10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9121318" y="5241887"/>
            <a:ext cx="152907" cy="152895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9121318" y="6131318"/>
            <a:ext cx="152907" cy="152895"/>
          </a:xfrm>
          <a:prstGeom prst="rect">
            <a:avLst/>
          </a:prstGeom>
        </p:spPr>
      </p:pic>
      <p:pic>
        <p:nvPicPr>
          <p:cNvPr id="112" name="picture 1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9121318" y="5686602"/>
            <a:ext cx="152907" cy="152895"/>
          </a:xfrm>
          <a:prstGeom prst="rect">
            <a:avLst/>
          </a:prstGeom>
        </p:spPr>
      </p:pic>
      <p:sp>
        <p:nvSpPr>
          <p:cNvPr id="114" name="textbox 114"/>
          <p:cNvSpPr/>
          <p:nvPr/>
        </p:nvSpPr>
        <p:spPr>
          <a:xfrm>
            <a:off x="9128252" y="5242426"/>
            <a:ext cx="3376929" cy="1958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735" algn="l" rtl="0" eaLnBrk="0">
              <a:lnSpc>
                <a:spcPct val="93000"/>
              </a:lnSpc>
            </a:pP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   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Laiko General Hospital of</a:t>
            </a:r>
            <a:r>
              <a:rPr sz="1000" kern="0" spc="-6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Athens -1.7km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7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735" algn="l" rtl="0" eaLnBrk="0">
              <a:lnSpc>
                <a:spcPct val="94000"/>
              </a:lnSpc>
              <a:spcBef>
                <a:spcPts val="310"/>
              </a:spcBef>
            </a:pP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   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Hildren's Hospital Agia Sophia -1.6km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7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8100" algn="l" rtl="0" eaLnBrk="0">
              <a:lnSpc>
                <a:spcPct val="92000"/>
              </a:lnSpc>
              <a:spcBef>
                <a:spcPts val="310"/>
              </a:spcBef>
            </a:pPr>
            <a:r>
              <a:rPr sz="10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   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Henry Dunant Hospital Center -</a:t>
            </a:r>
            <a:r>
              <a:rPr sz="1000" kern="0" spc="-1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900m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7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6830" algn="l" rtl="0" eaLnBrk="0">
              <a:lnSpc>
                <a:spcPct val="90000"/>
              </a:lnSpc>
              <a:spcBef>
                <a:spcPts val="315"/>
              </a:spcBef>
            </a:pPr>
            <a:r>
              <a:rPr sz="1600" b="1" kern="0" spc="10" baseline="3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</a:t>
            </a:r>
            <a:r>
              <a:rPr sz="1000" b="1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Sotiria</a:t>
            </a:r>
            <a:r>
              <a:rPr sz="1000" kern="0" spc="1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Thoracic</a:t>
            </a:r>
            <a:r>
              <a:rPr sz="1000" kern="0" spc="1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Diseases</a:t>
            </a:r>
            <a:r>
              <a:rPr sz="1000" kern="0" spc="1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Hospital</a:t>
            </a:r>
            <a:r>
              <a:rPr sz="1000" kern="0" spc="1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of</a:t>
            </a:r>
            <a:r>
              <a:rPr sz="1000" kern="0" spc="-9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Athens</a:t>
            </a:r>
            <a:r>
              <a:rPr sz="1000" kern="0" spc="1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-500m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7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  <a:spcBef>
                <a:spcPts val="0"/>
              </a:spcBef>
            </a:pPr>
            <a:r>
              <a:rPr sz="1200" b="1" kern="0" spc="10" baseline="90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700" b="1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General</a:t>
            </a:r>
            <a:r>
              <a:rPr sz="1000" kern="0" spc="1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Hospital</a:t>
            </a:r>
            <a:r>
              <a:rPr sz="1000" kern="0" spc="1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of</a:t>
            </a:r>
            <a:r>
              <a:rPr sz="1000" kern="0" spc="-2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Athens</a:t>
            </a:r>
            <a:r>
              <a:rPr sz="1000" kern="0" spc="3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1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"G. </a:t>
            </a:r>
            <a:r>
              <a:rPr sz="1000" kern="0" spc="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Gennimatas</a:t>
            </a:r>
            <a:r>
              <a:rPr sz="1000" kern="0" spc="10" dirty="0">
                <a:solidFill>
                  <a:srgbClr val="21202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 -750m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textbox 346"/>
          <p:cNvSpPr/>
          <p:nvPr/>
        </p:nvSpPr>
        <p:spPr>
          <a:xfrm>
            <a:off x="676601" y="1019469"/>
            <a:ext cx="4575175" cy="27311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1900" b="1" kern="0" spc="30" dirty="0">
                <a:solidFill>
                  <a:srgbClr val="212020">
                    <a:alpha val="100000"/>
                  </a:srgbClr>
                </a:solidFill>
                <a:latin typeface="思源宋体 CN" panose="02020400000000000000" charset="-122"/>
                <a:ea typeface="思源宋体 CN" panose="02020400000000000000" charset="-122"/>
                <a:cs typeface="思源宋体 CN" panose="02020400000000000000" charset="-122"/>
              </a:rPr>
              <a:t>A strong local rental</a:t>
            </a:r>
            <a:r>
              <a:rPr sz="1900" b="1" kern="0" spc="150" dirty="0">
                <a:solidFill>
                  <a:srgbClr val="212020">
                    <a:alpha val="100000"/>
                  </a:srgbClr>
                </a:solidFill>
                <a:latin typeface="思源宋体 CN" panose="02020400000000000000" charset="-122"/>
                <a:ea typeface="思源宋体 CN" panose="02020400000000000000" charset="-122"/>
                <a:cs typeface="思源宋体 CN" panose="02020400000000000000" charset="-122"/>
              </a:rPr>
              <a:t> </a:t>
            </a:r>
            <a:r>
              <a:rPr sz="1900" b="1" kern="0" spc="30" dirty="0">
                <a:solidFill>
                  <a:srgbClr val="212020">
                    <a:alpha val="100000"/>
                  </a:srgbClr>
                </a:solidFill>
                <a:latin typeface="思源宋体 CN" panose="02020400000000000000" charset="-122"/>
                <a:ea typeface="思源宋体 CN" panose="02020400000000000000" charset="-122"/>
                <a:cs typeface="思源宋体 CN" panose="02020400000000000000" charset="-122"/>
              </a:rPr>
              <a:t>market:</a:t>
            </a:r>
            <a:endParaRPr sz="1900" dirty="0">
              <a:latin typeface="思源宋体 CN" panose="02020400000000000000" charset="-122"/>
              <a:ea typeface="思源宋体 CN" panose="02020400000000000000" charset="-122"/>
              <a:cs typeface="思源宋体 CN" panose="02020400000000000000" charset="-122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0005" indent="-9525" algn="l" rtl="0" eaLnBrk="0">
              <a:lnSpc>
                <a:spcPct val="117000"/>
              </a:lnSpc>
              <a:spcBef>
                <a:spcPts val="365"/>
              </a:spcBef>
            </a:pPr>
            <a:r>
              <a:rPr sz="1200" kern="0" spc="9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where resources gather, the demand for rental</a:t>
            </a:r>
            <a:r>
              <a:rPr sz="1200" kern="0" spc="1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200" kern="0" spc="9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housing</a:t>
            </a:r>
            <a:r>
              <a:rPr sz="1200" kern="0" spc="11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200" kern="0" spc="9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is</a:t>
            </a:r>
            <a:r>
              <a:rPr sz="1200" kern="0" spc="1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200" kern="0" spc="9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na</a:t>
            </a:r>
            <a:r>
              <a:rPr sz="1200" kern="0" spc="8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tu-</a:t>
            </a:r>
            <a:r>
              <a:rPr sz="12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200" kern="0" spc="5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rally strong.</a:t>
            </a:r>
            <a:endParaRPr sz="1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3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0480" algn="l" rtl="0" eaLnBrk="0">
              <a:lnSpc>
                <a:spcPct val="120000"/>
              </a:lnSpc>
              <a:spcBef>
                <a:spcPts val="5"/>
              </a:spcBef>
            </a:pPr>
            <a:r>
              <a:rPr sz="1200" kern="0" spc="9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The  main  rental  population  consist</a:t>
            </a:r>
            <a:r>
              <a:rPr sz="1200" kern="0" spc="8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  of  diplomats,</a:t>
            </a:r>
            <a:r>
              <a:rPr sz="1200" kern="0" spc="7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1200" kern="0" spc="8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doctors,</a:t>
            </a:r>
            <a:r>
              <a:rPr sz="1200" kern="0" spc="1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200" kern="0" spc="9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nurses,  </a:t>
            </a:r>
            <a:r>
              <a:rPr sz="1200" kern="0" spc="8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students,  and  white-collar  families,  with  an</a:t>
            </a:r>
            <a:r>
              <a:rPr sz="1200" kern="0" spc="9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1200" kern="0" spc="8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overall</a:t>
            </a:r>
            <a:r>
              <a:rPr sz="12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200" kern="0" spc="7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rental rate of</a:t>
            </a:r>
            <a:r>
              <a:rPr sz="1200" kern="0" spc="-5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200" kern="0" spc="7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over</a:t>
            </a:r>
            <a:r>
              <a:rPr sz="1200" kern="0" spc="-1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200" kern="0" spc="7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90%</a:t>
            </a:r>
            <a:r>
              <a:rPr sz="1200" kern="0" spc="-3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200" kern="0" spc="7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for</a:t>
            </a:r>
            <a:r>
              <a:rPr sz="1200" kern="0" spc="-4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200" kern="0" spc="7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the entire building, allowing investo</a:t>
            </a:r>
            <a:r>
              <a:rPr sz="1200" kern="0" spc="6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rs</a:t>
            </a:r>
            <a:r>
              <a:rPr sz="1200" kern="0" spc="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200" kern="0" spc="9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to reap beneﬁts in both id</a:t>
            </a:r>
            <a:r>
              <a:rPr sz="1200" kern="0" spc="80" dirty="0">
                <a:solidFill>
                  <a:srgbClr val="212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entity and income.</a:t>
            </a:r>
            <a:endParaRPr sz="12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348" name="picture 3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5055350"/>
            <a:ext cx="13440004" cy="723898"/>
          </a:xfrm>
          <a:prstGeom prst="rect">
            <a:avLst/>
          </a:prstGeom>
        </p:spPr>
      </p:pic>
      <p:grpSp>
        <p:nvGrpSpPr>
          <p:cNvPr id="42" name="group 42"/>
          <p:cNvGrpSpPr/>
          <p:nvPr/>
        </p:nvGrpSpPr>
        <p:grpSpPr>
          <a:xfrm rot="21600000">
            <a:off x="4599113" y="3782281"/>
            <a:ext cx="2502180" cy="2665227"/>
            <a:chOff x="0" y="0"/>
            <a:chExt cx="2502180" cy="2665227"/>
          </a:xfrm>
        </p:grpSpPr>
        <p:pic>
          <p:nvPicPr>
            <p:cNvPr id="350" name="picture 35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502180" cy="2665227"/>
            </a:xfrm>
            <a:prstGeom prst="rect">
              <a:avLst/>
            </a:prstGeom>
          </p:spPr>
        </p:pic>
        <p:sp>
          <p:nvSpPr>
            <p:cNvPr id="352" name="textbox 352"/>
            <p:cNvSpPr/>
            <p:nvPr/>
          </p:nvSpPr>
          <p:spPr>
            <a:xfrm>
              <a:off x="1425784" y="1141875"/>
              <a:ext cx="972819" cy="1282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5000"/>
                </a:lnSpc>
              </a:pPr>
              <a:r>
                <a:rPr sz="900" b="1" kern="0" spc="0" dirty="0">
                  <a:solidFill>
                    <a:srgbClr val="90642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Golden</a:t>
              </a:r>
              <a:r>
                <a:rPr sz="900" b="1" kern="0" spc="90" dirty="0">
                  <a:solidFill>
                    <a:srgbClr val="90642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0" dirty="0">
                  <a:solidFill>
                    <a:srgbClr val="90642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Home</a:t>
              </a:r>
              <a:r>
                <a:rPr sz="900" b="1" kern="0" spc="90" dirty="0">
                  <a:solidFill>
                    <a:srgbClr val="90642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80" dirty="0">
                  <a:solidFill>
                    <a:srgbClr val="90642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11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4" name="group 44"/>
          <p:cNvGrpSpPr/>
          <p:nvPr/>
        </p:nvGrpSpPr>
        <p:grpSpPr>
          <a:xfrm rot="21600000">
            <a:off x="7886751" y="4054614"/>
            <a:ext cx="2452280" cy="2335746"/>
            <a:chOff x="0" y="0"/>
            <a:chExt cx="2452280" cy="2335746"/>
          </a:xfrm>
        </p:grpSpPr>
        <p:pic>
          <p:nvPicPr>
            <p:cNvPr id="354" name="picture 35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452280" cy="2335746"/>
            </a:xfrm>
            <a:prstGeom prst="rect">
              <a:avLst/>
            </a:prstGeom>
          </p:spPr>
        </p:pic>
        <p:sp>
          <p:nvSpPr>
            <p:cNvPr id="356" name="textbox 356"/>
            <p:cNvSpPr/>
            <p:nvPr/>
          </p:nvSpPr>
          <p:spPr>
            <a:xfrm>
              <a:off x="1445349" y="652571"/>
              <a:ext cx="913130" cy="1625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5000"/>
                </a:lnSpc>
              </a:pPr>
              <a:r>
                <a:rPr sz="12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Kifisias Ave</a:t>
              </a:r>
              <a:endParaRPr sz="1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358" name="textbox 358"/>
            <p:cNvSpPr/>
            <p:nvPr/>
          </p:nvSpPr>
          <p:spPr>
            <a:xfrm>
              <a:off x="1037297" y="1425081"/>
              <a:ext cx="972819" cy="1282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5000"/>
                </a:lnSpc>
              </a:pPr>
              <a:r>
                <a:rPr sz="900" b="1" kern="0" spc="0" dirty="0">
                  <a:solidFill>
                    <a:srgbClr val="90642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Golden</a:t>
              </a:r>
              <a:r>
                <a:rPr sz="900" b="1" kern="0" spc="90" dirty="0">
                  <a:solidFill>
                    <a:srgbClr val="90642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0" dirty="0">
                  <a:solidFill>
                    <a:srgbClr val="90642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Home</a:t>
              </a:r>
              <a:r>
                <a:rPr sz="900" b="1" kern="0" spc="90" dirty="0">
                  <a:solidFill>
                    <a:srgbClr val="90642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80" dirty="0">
                  <a:solidFill>
                    <a:srgbClr val="90642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11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46" name="group 46"/>
          <p:cNvGrpSpPr/>
          <p:nvPr/>
        </p:nvGrpSpPr>
        <p:grpSpPr>
          <a:xfrm rot="21600000">
            <a:off x="9699371" y="975524"/>
            <a:ext cx="2354274" cy="2335733"/>
            <a:chOff x="0" y="0"/>
            <a:chExt cx="2354274" cy="2335733"/>
          </a:xfrm>
        </p:grpSpPr>
        <p:pic>
          <p:nvPicPr>
            <p:cNvPr id="360" name="picture 36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354274" cy="2335733"/>
            </a:xfrm>
            <a:prstGeom prst="rect">
              <a:avLst/>
            </a:prstGeom>
          </p:spPr>
        </p:pic>
        <p:sp>
          <p:nvSpPr>
            <p:cNvPr id="362" name="textbox 362"/>
            <p:cNvSpPr/>
            <p:nvPr/>
          </p:nvSpPr>
          <p:spPr>
            <a:xfrm>
              <a:off x="1133557" y="931794"/>
              <a:ext cx="946150" cy="12827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5000"/>
                </a:lnSpc>
              </a:pPr>
              <a:r>
                <a:rPr sz="900" b="1" kern="0" spc="0" dirty="0">
                  <a:solidFill>
                    <a:srgbClr val="90642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Golden</a:t>
              </a:r>
              <a:r>
                <a:rPr sz="900" b="1" kern="0" spc="70" dirty="0">
                  <a:solidFill>
                    <a:srgbClr val="90642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0" dirty="0">
                  <a:solidFill>
                    <a:srgbClr val="90642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Home</a:t>
              </a:r>
              <a:r>
                <a:rPr sz="900" b="1" kern="0" spc="80" dirty="0">
                  <a:solidFill>
                    <a:srgbClr val="90642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b="1" kern="0" spc="-10" dirty="0">
                  <a:solidFill>
                    <a:srgbClr val="90642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11</a:t>
              </a: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pic>
        <p:nvPicPr>
          <p:cNvPr id="364" name="picture 36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347358" y="994841"/>
            <a:ext cx="2327837" cy="2297242"/>
          </a:xfrm>
          <a:prstGeom prst="rect">
            <a:avLst/>
          </a:prstGeom>
        </p:spPr>
      </p:pic>
      <p:sp>
        <p:nvSpPr>
          <p:cNvPr id="366" name="textbox 366"/>
          <p:cNvSpPr/>
          <p:nvPr/>
        </p:nvSpPr>
        <p:spPr>
          <a:xfrm>
            <a:off x="7067550" y="6538595"/>
            <a:ext cx="3936365" cy="5600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lvl="0" algn="ctr">
              <a:buClrTx/>
              <a:buSzTx/>
              <a:buFontTx/>
            </a:pPr>
            <a:r>
              <a:rPr sz="1400" b="1" kern="0" dirty="0">
                <a:solidFill>
                  <a:srgbClr val="9075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Near Fortune 500 Companies</a:t>
            </a:r>
          </a:p>
        </p:txBody>
      </p:sp>
      <p:sp>
        <p:nvSpPr>
          <p:cNvPr id="368" name="textbox 368"/>
          <p:cNvSpPr/>
          <p:nvPr/>
        </p:nvSpPr>
        <p:spPr>
          <a:xfrm>
            <a:off x="9571154" y="3363655"/>
            <a:ext cx="2717800" cy="2451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0000"/>
              </a:lnSpc>
            </a:pPr>
            <a:r>
              <a:rPr sz="1600" b="1" kern="0" spc="30" dirty="0">
                <a:solidFill>
                  <a:srgbClr val="9075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Hospital surrounding</a:t>
            </a:r>
            <a:r>
              <a:rPr sz="1600" b="1" kern="0" spc="20" dirty="0">
                <a:solidFill>
                  <a:srgbClr val="9075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cloth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0" name="textbox 370"/>
          <p:cNvSpPr/>
          <p:nvPr/>
        </p:nvSpPr>
        <p:spPr>
          <a:xfrm>
            <a:off x="6322547" y="3363655"/>
            <a:ext cx="2243454" cy="2413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1600" b="1" kern="0" spc="80" dirty="0">
                <a:solidFill>
                  <a:srgbClr val="9075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20+ </a:t>
            </a:r>
            <a:r>
              <a:rPr sz="1600" b="1" kern="0" spc="0" dirty="0">
                <a:solidFill>
                  <a:srgbClr val="9075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embassies</a:t>
            </a:r>
            <a:r>
              <a:rPr sz="1600" b="1" kern="0" spc="80" dirty="0">
                <a:solidFill>
                  <a:srgbClr val="9075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600" b="1" kern="0" spc="0" dirty="0">
                <a:solidFill>
                  <a:srgbClr val="9075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nearby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72" name="textbox 372"/>
          <p:cNvSpPr/>
          <p:nvPr/>
        </p:nvSpPr>
        <p:spPr>
          <a:xfrm>
            <a:off x="4415790" y="6583680"/>
            <a:ext cx="3063240" cy="2387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1400" b="1" kern="0" dirty="0">
                <a:solidFill>
                  <a:srgbClr val="90755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The surrounding schools abound</a:t>
            </a:r>
            <a:endParaRPr sz="1400" b="1" kern="0" dirty="0">
              <a:solidFill>
                <a:srgbClr val="90755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endParaRPr sz="1400" b="1" kern="0" dirty="0">
              <a:solidFill>
                <a:srgbClr val="90755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52185" y="2886710"/>
            <a:ext cx="652780" cy="75882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/>
          <a:p>
            <a:pPr algn="l">
              <a:lnSpc>
                <a:spcPct val="60000"/>
              </a:lnSpc>
            </a:pPr>
            <a:r>
              <a:rPr lang="en-US" altLang="zh-CN" sz="4400" i="1">
                <a:gradFill>
                  <a:gsLst>
                    <a:gs pos="9000">
                      <a:srgbClr val="D8AD80"/>
                    </a:gs>
                    <a:gs pos="100000">
                      <a:srgbClr val="F5E8DC"/>
                    </a:gs>
                  </a:gsLst>
                  <a:lin ang="16200000" scaled="1"/>
                </a:gradFill>
                <a:effectLst/>
                <a:latin typeface="MHei PRC Xbold" panose="00000500000000000000" charset="-122"/>
                <a:ea typeface="MHei PRC Xbold" panose="00000500000000000000" charset="-122"/>
                <a:cs typeface="MV Boli" panose="02000500030200090000" pitchFamily="2" charset="0"/>
              </a:rPr>
              <a:t>1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331960" y="2849880"/>
            <a:ext cx="652780" cy="75882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/>
          <a:p>
            <a:pPr algn="l">
              <a:lnSpc>
                <a:spcPct val="60000"/>
              </a:lnSpc>
            </a:pPr>
            <a:r>
              <a:rPr lang="en-US" altLang="zh-CN" sz="4400" i="1">
                <a:gradFill>
                  <a:gsLst>
                    <a:gs pos="9000">
                      <a:srgbClr val="D8AD80"/>
                    </a:gs>
                    <a:gs pos="100000">
                      <a:srgbClr val="F5E8DC"/>
                    </a:gs>
                  </a:gsLst>
                  <a:lin ang="16200000" scaled="1"/>
                </a:gradFill>
                <a:effectLst/>
                <a:latin typeface="MHei PRC Xbold" panose="00000500000000000000" charset="-122"/>
                <a:ea typeface="MHei PRC Xbold" panose="00000500000000000000" charset="-122"/>
                <a:cs typeface="MV Boli" panose="02000500030200090000" pitchFamily="2" charset="0"/>
              </a:rPr>
              <a:t>2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599305" y="6073775"/>
            <a:ext cx="652780" cy="45656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/>
          <a:p>
            <a:pPr algn="l">
              <a:lnSpc>
                <a:spcPct val="60000"/>
              </a:lnSpc>
            </a:pPr>
            <a:r>
              <a:rPr lang="en-US" altLang="zh-CN" sz="4400" i="1">
                <a:gradFill>
                  <a:gsLst>
                    <a:gs pos="9000">
                      <a:srgbClr val="D8AD80"/>
                    </a:gs>
                    <a:gs pos="100000">
                      <a:srgbClr val="F5E8DC"/>
                    </a:gs>
                  </a:gsLst>
                  <a:lin ang="16200000" scaled="1"/>
                </a:gradFill>
                <a:effectLst/>
                <a:latin typeface="MHei PRC Xbold" panose="00000500000000000000" charset="-122"/>
                <a:ea typeface="MHei PRC Xbold" panose="00000500000000000000" charset="-122"/>
                <a:cs typeface="MV Boli" panose="02000500030200090000" pitchFamily="2" charset="0"/>
              </a:rPr>
              <a:t>3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627620" y="5964555"/>
            <a:ext cx="652780" cy="75882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/>
          <a:p>
            <a:pPr algn="l">
              <a:lnSpc>
                <a:spcPct val="60000"/>
              </a:lnSpc>
            </a:pPr>
            <a:r>
              <a:rPr lang="en-US" altLang="zh-CN" sz="4400" i="1">
                <a:gradFill>
                  <a:gsLst>
                    <a:gs pos="9000">
                      <a:srgbClr val="D8AD80"/>
                    </a:gs>
                    <a:gs pos="100000">
                      <a:srgbClr val="F5E8DC"/>
                    </a:gs>
                  </a:gsLst>
                  <a:lin ang="16200000" scaled="1"/>
                </a:gradFill>
                <a:effectLst/>
                <a:latin typeface="MHei PRC Xbold" panose="00000500000000000000" charset="-122"/>
                <a:ea typeface="MHei PRC Xbold" panose="00000500000000000000" charset="-122"/>
                <a:cs typeface="MV Boli" panose="02000500030200090000" pitchFamily="2" charset="0"/>
              </a:rPr>
              <a:t>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textbox 406"/>
          <p:cNvSpPr/>
          <p:nvPr/>
        </p:nvSpPr>
        <p:spPr>
          <a:xfrm>
            <a:off x="690753" y="586282"/>
            <a:ext cx="2694304" cy="2660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900" b="1" kern="0" spc="30" dirty="0">
                <a:solidFill>
                  <a:srgbClr val="212020">
                    <a:alpha val="100000"/>
                  </a:srgbClr>
                </a:solidFill>
                <a:latin typeface="思源宋体 CN" panose="02020400000000000000" charset="-122"/>
                <a:ea typeface="思源宋体 CN" panose="02020400000000000000" charset="-122"/>
                <a:cs typeface="思源宋体 CN" panose="02020400000000000000" charset="-122"/>
              </a:rPr>
              <a:t>PROJECT OVERV</a:t>
            </a:r>
            <a:r>
              <a:rPr sz="1900" b="1" kern="0" spc="20" dirty="0">
                <a:solidFill>
                  <a:srgbClr val="212020">
                    <a:alpha val="100000"/>
                  </a:srgbClr>
                </a:solidFill>
                <a:latin typeface="思源宋体 CN" panose="02020400000000000000" charset="-122"/>
                <a:ea typeface="思源宋体 CN" panose="02020400000000000000" charset="-122"/>
                <a:cs typeface="思源宋体 CN" panose="02020400000000000000" charset="-122"/>
              </a:rPr>
              <a:t>IEW</a:t>
            </a:r>
            <a:endParaRPr sz="1900" dirty="0">
              <a:latin typeface="思源宋体 CN" panose="02020400000000000000" charset="-122"/>
              <a:ea typeface="思源宋体 CN" panose="02020400000000000000" charset="-122"/>
              <a:cs typeface="思源宋体 CN" panose="02020400000000000000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468830" y="1482090"/>
            <a:ext cx="4582595" cy="5170805"/>
            <a:chOff x="738" y="2334"/>
            <a:chExt cx="7217" cy="8143"/>
          </a:xfrm>
        </p:grpSpPr>
        <p:grpSp>
          <p:nvGrpSpPr>
            <p:cNvPr id="73" name="组合 72"/>
            <p:cNvGrpSpPr/>
            <p:nvPr/>
          </p:nvGrpSpPr>
          <p:grpSpPr>
            <a:xfrm>
              <a:off x="738" y="2334"/>
              <a:ext cx="7217" cy="8143"/>
              <a:chOff x="738" y="2334"/>
              <a:chExt cx="7217" cy="8143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738" y="2334"/>
                <a:ext cx="7217" cy="8143"/>
                <a:chOff x="778" y="2334"/>
                <a:chExt cx="5748" cy="6485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778" y="2334"/>
                  <a:ext cx="5748" cy="6462"/>
                  <a:chOff x="1931" y="2255"/>
                  <a:chExt cx="5748" cy="6462"/>
                </a:xfrm>
              </p:grpSpPr>
              <p:grpSp>
                <p:nvGrpSpPr>
                  <p:cNvPr id="9" name="组合 8"/>
                  <p:cNvGrpSpPr/>
                  <p:nvPr/>
                </p:nvGrpSpPr>
                <p:grpSpPr>
                  <a:xfrm>
                    <a:off x="2102" y="2255"/>
                    <a:ext cx="5577" cy="1214"/>
                    <a:chOff x="924" y="2705"/>
                    <a:chExt cx="5577" cy="1214"/>
                  </a:xfrm>
                </p:grpSpPr>
                <p:grpSp>
                  <p:nvGrpSpPr>
                    <p:cNvPr id="12" name="组合 11"/>
                    <p:cNvGrpSpPr/>
                    <p:nvPr/>
                  </p:nvGrpSpPr>
                  <p:grpSpPr>
                    <a:xfrm>
                      <a:off x="924" y="2705"/>
                      <a:ext cx="5577" cy="1214"/>
                      <a:chOff x="1001" y="2705"/>
                      <a:chExt cx="5577" cy="1214"/>
                    </a:xfrm>
                  </p:grpSpPr>
                  <p:sp>
                    <p:nvSpPr>
                      <p:cNvPr id="13" name="圆角矩形 12"/>
                      <p:cNvSpPr/>
                      <p:nvPr/>
                    </p:nvSpPr>
                    <p:spPr>
                      <a:xfrm>
                        <a:off x="1001" y="2705"/>
                        <a:ext cx="5090" cy="1214"/>
                      </a:xfrm>
                      <a:prstGeom prst="roundRect">
                        <a:avLst/>
                      </a:prstGeom>
                      <a:solidFill>
                        <a:srgbClr val="C68F61">
                          <a:lumMod val="60000"/>
                          <a:lumOff val="40000"/>
                          <a:alpha val="38000"/>
                        </a:srgbClr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algn="ctr"/>
                        <a:endParaRPr lang="zh-CN" altLang="en-US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等线" panose="02010600030101010101" charset="-122"/>
                          <a:cs typeface="Arial" panose="020B0604020202020204" pitchFamily="34" charset="0"/>
                        </a:endParaRPr>
                      </a:p>
                    </p:txBody>
                  </p:sp>
                  <p:grpSp>
                    <p:nvGrpSpPr>
                      <p:cNvPr id="14" name="组合 13"/>
                      <p:cNvGrpSpPr/>
                      <p:nvPr/>
                    </p:nvGrpSpPr>
                    <p:grpSpPr>
                      <a:xfrm>
                        <a:off x="1395" y="2756"/>
                        <a:ext cx="5183" cy="1075"/>
                        <a:chOff x="2676" y="2282"/>
                        <a:chExt cx="13959" cy="2896"/>
                      </a:xfrm>
                    </p:grpSpPr>
                    <p:sp>
                      <p:nvSpPr>
                        <p:cNvPr id="15" name="文本框 14"/>
                        <p:cNvSpPr txBox="1"/>
                        <p:nvPr/>
                      </p:nvSpPr>
                      <p:spPr>
                        <a:xfrm>
                          <a:off x="2676" y="3805"/>
                          <a:ext cx="3208" cy="134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 anchor="t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CN" sz="10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Strategic Location</a:t>
                          </a:r>
                        </a:p>
                      </p:txBody>
                    </p:sp>
                    <p:sp>
                      <p:nvSpPr>
                        <p:cNvPr id="16" name="文本框 15"/>
                        <p:cNvSpPr txBox="1"/>
                        <p:nvPr/>
                      </p:nvSpPr>
                      <p:spPr>
                        <a:xfrm>
                          <a:off x="5546" y="3781"/>
                          <a:ext cx="2994" cy="1347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 anchor="t">
                          <a:spAutoFit/>
                        </a:bodyPr>
                        <a:lstStyle/>
                        <a:p>
                          <a:pPr algn="ctr"/>
                          <a:r>
                            <a:rPr lang="en-US" altLang="zh-CN" sz="10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Fully Furnished  </a:t>
                          </a:r>
                        </a:p>
                      </p:txBody>
                    </p:sp>
                    <p:sp>
                      <p:nvSpPr>
                        <p:cNvPr id="17" name="文本框 16"/>
                        <p:cNvSpPr txBox="1"/>
                        <p:nvPr/>
                      </p:nvSpPr>
                      <p:spPr>
                        <a:xfrm>
                          <a:off x="7734" y="3805"/>
                          <a:ext cx="4157" cy="1373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 anchor="t">
                          <a:noAutofit/>
                        </a:bodyPr>
                        <a:lstStyle/>
                        <a:p>
                          <a:pPr algn="ctr"/>
                          <a:r>
                            <a:rPr lang="en-US" altLang="zh-CN" sz="10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Investment Opportunity</a:t>
                          </a:r>
                        </a:p>
                      </p:txBody>
                    </p:sp>
                    <p:pic>
                      <p:nvPicPr>
                        <p:cNvPr id="19" name="图片 18" descr="升值"/>
                        <p:cNvPicPr>
                          <a:picLocks noChangeAspect="1"/>
                        </p:cNvPicPr>
                        <p:nvPr>
                          <p:custDataLst>
                            <p:tags r:id="rId2"/>
                          </p:custDataLst>
                        </p:nvPr>
                      </p:nvPicPr>
                      <p:blipFill>
                        <a:blip/>
                        <a:stretch>
                          <a:fillRect/>
                        </a:stretch>
                      </p:blipFill>
                      <p:spPr>
                        <a:xfrm>
                          <a:off x="11358" y="2435"/>
                          <a:ext cx="1113" cy="1113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20" name="图片 19" descr="衣柜"/>
                        <p:cNvPicPr>
                          <a:picLocks noChangeAspect="1"/>
                        </p:cNvPicPr>
                        <p:nvPr/>
                      </p:nvPicPr>
                      <p:blipFill>
                        <a:blip/>
                        <a:stretch>
                          <a:fillRect/>
                        </a:stretch>
                      </p:blipFill>
                      <p:spPr>
                        <a:xfrm>
                          <a:off x="7878" y="2293"/>
                          <a:ext cx="1313" cy="1313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21" name="图片 20" descr="位置"/>
                        <p:cNvPicPr>
                          <a:picLocks noChangeAspect="1"/>
                        </p:cNvPicPr>
                        <p:nvPr/>
                      </p:nvPicPr>
                      <p:blipFill>
                        <a:blip/>
                        <a:stretch>
                          <a:fillRect/>
                        </a:stretch>
                      </p:blipFill>
                      <p:spPr>
                        <a:xfrm>
                          <a:off x="4616" y="2282"/>
                          <a:ext cx="1266" cy="1266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22" name="图片 21" descr="护照"/>
                        <p:cNvPicPr>
                          <a:picLocks noChangeAspect="1"/>
                        </p:cNvPicPr>
                        <p:nvPr/>
                      </p:nvPicPr>
                      <p:blipFill>
                        <a:blip/>
                        <a:stretch>
                          <a:fillRect/>
                        </a:stretch>
                      </p:blipFill>
                      <p:spPr>
                        <a:xfrm>
                          <a:off x="15427" y="2340"/>
                          <a:ext cx="1208" cy="1208"/>
                        </a:xfrm>
                        <a:prstGeom prst="rect">
                          <a:avLst/>
                        </a:prstGeom>
                      </p:spPr>
                    </p:pic>
                  </p:grpSp>
                </p:grpSp>
                <p:grpSp>
                  <p:nvGrpSpPr>
                    <p:cNvPr id="23" name="组合 22"/>
                    <p:cNvGrpSpPr/>
                    <p:nvPr/>
                  </p:nvGrpSpPr>
                  <p:grpSpPr>
                    <a:xfrm>
                      <a:off x="1713" y="2824"/>
                      <a:ext cx="2467" cy="488"/>
                      <a:chOff x="3551" y="2433"/>
                      <a:chExt cx="7184" cy="1425"/>
                    </a:xfrm>
                  </p:grpSpPr>
                  <p:pic>
                    <p:nvPicPr>
                      <p:cNvPr id="24" name="图片 23" descr="升值"/>
                      <p:cNvPicPr>
                        <a:picLocks noChangeAspect="1"/>
                      </p:cNvPicPr>
                      <p:nvPr/>
                    </p:nvPicPr>
                    <p:blipFill>
                      <a:blip r:embed="rId5">
                        <a:extLst>
                          <a:ext uri="{96DAC541-7B7A-43D3-8B79-37D633B846F1}">
                            <asvg:svgBlip xmlns:asvg="http://schemas.microsoft.com/office/drawing/2016/SVG/main" r:embed="rId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9622" y="2587"/>
                        <a:ext cx="1113" cy="1113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25" name="图片 24" descr="衣柜"/>
                      <p:cNvPicPr>
                        <a:picLocks noChangeAspect="1"/>
                      </p:cNvPicPr>
                      <p:nvPr/>
                    </p:nvPicPr>
                    <p:blipFill>
                      <a:blip r:embed="rId7">
                        <a:extLst>
                          <a:ext uri="{96DAC541-7B7A-43D3-8B79-37D633B846F1}">
                            <asvg:svgBlip xmlns:asvg="http://schemas.microsoft.com/office/drawing/2016/SVG/main" r:embed="rId8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726" y="2768"/>
                        <a:ext cx="1313" cy="109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26" name="图片 25" descr="位置"/>
                      <p:cNvPicPr>
                        <a:picLocks noChangeAspect="1"/>
                      </p:cNvPicPr>
                      <p:nvPr/>
                    </p:nvPicPr>
                    <p:blipFill>
                      <a:blip r:embed="rId9">
                        <a:extLst>
                          <a:ext uri="{96DAC541-7B7A-43D3-8B79-37D633B846F1}">
                            <asvg:svgBlip xmlns:asvg="http://schemas.microsoft.com/office/drawing/2016/SVG/main" r:embed="rId1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3551" y="2433"/>
                        <a:ext cx="1266" cy="1266"/>
                      </a:xfrm>
                      <a:prstGeom prst="rect">
                        <a:avLst/>
                      </a:prstGeom>
                    </p:spPr>
                  </p:pic>
                </p:grpSp>
              </p:grpSp>
              <p:grpSp>
                <p:nvGrpSpPr>
                  <p:cNvPr id="30" name="组合 29"/>
                  <p:cNvGrpSpPr/>
                  <p:nvPr/>
                </p:nvGrpSpPr>
                <p:grpSpPr>
                  <a:xfrm>
                    <a:off x="1931" y="4180"/>
                    <a:ext cx="5585" cy="4537"/>
                    <a:chOff x="9059" y="3027"/>
                    <a:chExt cx="5585" cy="4538"/>
                  </a:xfrm>
                </p:grpSpPr>
                <p:grpSp>
                  <p:nvGrpSpPr>
                    <p:cNvPr id="31" name="组合 30"/>
                    <p:cNvGrpSpPr/>
                    <p:nvPr/>
                  </p:nvGrpSpPr>
                  <p:grpSpPr>
                    <a:xfrm>
                      <a:off x="9059" y="3027"/>
                      <a:ext cx="5585" cy="4538"/>
                      <a:chOff x="7118" y="3031"/>
                      <a:chExt cx="5907" cy="4800"/>
                    </a:xfrm>
                  </p:grpSpPr>
                  <p:grpSp>
                    <p:nvGrpSpPr>
                      <p:cNvPr id="32" name="组合 31"/>
                      <p:cNvGrpSpPr/>
                      <p:nvPr/>
                    </p:nvGrpSpPr>
                    <p:grpSpPr>
                      <a:xfrm>
                        <a:off x="7118" y="3031"/>
                        <a:ext cx="5907" cy="4800"/>
                        <a:chOff x="34" y="1657"/>
                        <a:chExt cx="8378" cy="6808"/>
                      </a:xfrm>
                    </p:grpSpPr>
                    <p:grpSp>
                      <p:nvGrpSpPr>
                        <p:cNvPr id="33" name="组合 32"/>
                        <p:cNvGrpSpPr/>
                        <p:nvPr/>
                      </p:nvGrpSpPr>
                      <p:grpSpPr>
                        <a:xfrm>
                          <a:off x="34" y="1657"/>
                          <a:ext cx="8378" cy="6808"/>
                          <a:chOff x="34" y="2222"/>
                          <a:chExt cx="8378" cy="6808"/>
                        </a:xfrm>
                      </p:grpSpPr>
                      <p:sp>
                        <p:nvSpPr>
                          <p:cNvPr id="34" name="文本框 33"/>
                          <p:cNvSpPr txBox="1"/>
                          <p:nvPr/>
                        </p:nvSpPr>
                        <p:spPr>
                          <a:xfrm>
                            <a:off x="411" y="2222"/>
                            <a:ext cx="8000" cy="519"/>
                          </a:xfrm>
                          <a:prstGeom prst="rect">
                            <a:avLst/>
                          </a:prstGeom>
                        </p:spPr>
                        <p:txBody>
                          <a:bodyPr>
                            <a:spAutoFit/>
                          </a:bodyPr>
                          <a:lstStyle/>
                          <a:p>
                            <a:r>
                              <a:rPr lang="en-US" altLang="zh-CN" sz="1200" b="1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等线" panose="02010600030101010101" charset="-122"/>
                                <a:cs typeface="Arial" panose="020B0604020202020204" pitchFamily="34" charset="0"/>
                                <a:sym typeface="等线" panose="02010600030101010101" charset="-122"/>
                              </a:rPr>
                              <a:t>THE DEVELOPMENT </a:t>
                            </a:r>
                          </a:p>
                        </p:txBody>
                      </p:sp>
                      <p:pic>
                        <p:nvPicPr>
                          <p:cNvPr id="35" name="图片 34" descr="房子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/>
                          <a:stretch>
                            <a:fillRect/>
                          </a:stretch>
                        </p:blipFill>
                        <p:spPr>
                          <a:xfrm>
                            <a:off x="1210" y="2905"/>
                            <a:ext cx="609" cy="609"/>
                          </a:xfrm>
                          <a:prstGeom prst="rect">
                            <a:avLst/>
                          </a:prstGeom>
                        </p:spPr>
                      </p:pic>
                      <p:pic>
                        <p:nvPicPr>
                          <p:cNvPr id="36" name="图片 35" descr="房子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/>
                          <a:stretch>
                            <a:fillRect/>
                          </a:stretch>
                        </p:blipFill>
                        <p:spPr>
                          <a:xfrm>
                            <a:off x="2930" y="2840"/>
                            <a:ext cx="674" cy="674"/>
                          </a:xfrm>
                          <a:prstGeom prst="rect">
                            <a:avLst/>
                          </a:prstGeom>
                        </p:spPr>
                      </p:pic>
                      <p:pic>
                        <p:nvPicPr>
                          <p:cNvPr id="37" name="图片 36" descr="开锁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/>
                          <a:stretch>
                            <a:fillRect/>
                          </a:stretch>
                        </p:blipFill>
                        <p:spPr>
                          <a:xfrm>
                            <a:off x="4715" y="2802"/>
                            <a:ext cx="712" cy="712"/>
                          </a:xfrm>
                          <a:prstGeom prst="rect">
                            <a:avLst/>
                          </a:prstGeom>
                        </p:spPr>
                      </p:pic>
                      <p:sp>
                        <p:nvSpPr>
                          <p:cNvPr id="38" name="文本框 37"/>
                          <p:cNvSpPr txBox="1"/>
                          <p:nvPr/>
                        </p:nvSpPr>
                        <p:spPr>
                          <a:xfrm>
                            <a:off x="4157" y="3585"/>
                            <a:ext cx="1932" cy="50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noAutofit/>
                          </a:bodyPr>
                          <a:lstStyle/>
                          <a:p>
                            <a:pPr lvl="0" algn="ctr">
                              <a:buClrTx/>
                              <a:buSzTx/>
                              <a:buFontTx/>
                            </a:pPr>
                            <a:r>
                              <a:rPr lang="en-US" altLang="zh-CN" sz="900">
                                <a:effectLst/>
                                <a:latin typeface="Arial" panose="020B0604020202020204" pitchFamily="34" charset="0"/>
                                <a:cs typeface="Arial" panose="020B0604020202020204" pitchFamily="34" charset="0"/>
                                <a:sym typeface="+mn-ea"/>
                              </a:rPr>
                              <a:t>ESTIMATED</a:t>
                            </a:r>
                          </a:p>
                          <a:p>
                            <a:pPr lvl="0" algn="ctr">
                              <a:buClrTx/>
                              <a:buSzTx/>
                              <a:buFontTx/>
                            </a:pPr>
                            <a:r>
                              <a:rPr lang="en-US" altLang="zh-CN" sz="900">
                                <a:effectLst/>
                                <a:latin typeface="Arial" panose="020B0604020202020204" pitchFamily="34" charset="0"/>
                                <a:cs typeface="Arial" panose="020B0604020202020204" pitchFamily="34" charset="0"/>
                                <a:sym typeface="+mn-ea"/>
                              </a:rPr>
                              <a:t>DELIVERY </a:t>
                            </a:r>
                          </a:p>
                          <a:p>
                            <a:pPr lvl="0" algn="ctr">
                              <a:buClrTx/>
                              <a:buSzTx/>
                              <a:buFontTx/>
                            </a:pPr>
                            <a:r>
                              <a:rPr lang="en-US" altLang="zh-CN" sz="1000">
                                <a:effectLst/>
                                <a:latin typeface="Arial" panose="020B0604020202020204" pitchFamily="34" charset="0"/>
                                <a:cs typeface="Arial" panose="020B0604020202020204" pitchFamily="34" charset="0"/>
                                <a:sym typeface="+mn-ea"/>
                              </a:rPr>
                              <a:t>Q3.2026</a:t>
                            </a:r>
                          </a:p>
                        </p:txBody>
                      </p:sp>
                      <p:pic>
                        <p:nvPicPr>
                          <p:cNvPr id="39" name="图片 38" descr="建筑物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/>
                          <a:stretch>
                            <a:fillRect/>
                          </a:stretch>
                        </p:blipFill>
                        <p:spPr>
                          <a:xfrm>
                            <a:off x="1199" y="5512"/>
                            <a:ext cx="571" cy="571"/>
                          </a:xfrm>
                          <a:prstGeom prst="rect">
                            <a:avLst/>
                          </a:prstGeom>
                        </p:spPr>
                      </p:pic>
                      <p:pic>
                        <p:nvPicPr>
                          <p:cNvPr id="40" name="图片 39" descr="房屋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/>
                          <a:stretch>
                            <a:fillRect/>
                          </a:stretch>
                        </p:blipFill>
                        <p:spPr>
                          <a:xfrm>
                            <a:off x="2962" y="5496"/>
                            <a:ext cx="602" cy="602"/>
                          </a:xfrm>
                          <a:prstGeom prst="rect">
                            <a:avLst/>
                          </a:prstGeom>
                        </p:spPr>
                      </p:pic>
                      <p:pic>
                        <p:nvPicPr>
                          <p:cNvPr id="41" name="图片 40" descr="梯形面积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/>
                          <a:stretch>
                            <a:fillRect/>
                          </a:stretch>
                        </p:blipFill>
                        <p:spPr>
                          <a:xfrm>
                            <a:off x="4630" y="5503"/>
                            <a:ext cx="589" cy="589"/>
                          </a:xfrm>
                          <a:prstGeom prst="rect">
                            <a:avLst/>
                          </a:prstGeom>
                        </p:spPr>
                      </p:pic>
                      <p:pic>
                        <p:nvPicPr>
                          <p:cNvPr id="42" name="图片 41" descr="户型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/>
                          <a:stretch>
                            <a:fillRect/>
                          </a:stretch>
                        </p:blipFill>
                        <p:spPr>
                          <a:xfrm>
                            <a:off x="6369" y="5516"/>
                            <a:ext cx="562" cy="562"/>
                          </a:xfrm>
                          <a:prstGeom prst="rect">
                            <a:avLst/>
                          </a:prstGeom>
                        </p:spPr>
                      </p:pic>
                      <p:sp>
                        <p:nvSpPr>
                          <p:cNvPr id="43" name="文本框 42"/>
                          <p:cNvSpPr txBox="1"/>
                          <p:nvPr/>
                        </p:nvSpPr>
                        <p:spPr>
                          <a:xfrm>
                            <a:off x="644" y="6194"/>
                            <a:ext cx="1473" cy="50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noAutofit/>
                          </a:bodyPr>
                          <a:lstStyle/>
                          <a:p>
                            <a:pPr lvl="0" algn="ctr">
                              <a:buClrTx/>
                              <a:buSzTx/>
                              <a:buFontTx/>
                            </a:pPr>
                            <a:r>
                              <a:rPr lang="en-US" altLang="zh-CN" sz="1200">
                                <a:effectLst/>
                                <a:latin typeface="Arial" panose="020B0604020202020204" pitchFamily="34" charset="0"/>
                                <a:cs typeface="Arial" panose="020B0604020202020204" pitchFamily="34" charset="0"/>
                                <a:sym typeface="+mn-ea"/>
                              </a:rPr>
                              <a:t>4 floors</a:t>
                            </a:r>
                          </a:p>
                        </p:txBody>
                      </p:sp>
                      <p:sp>
                        <p:nvSpPr>
                          <p:cNvPr id="44" name="文本框 43"/>
                          <p:cNvSpPr txBox="1"/>
                          <p:nvPr/>
                        </p:nvSpPr>
                        <p:spPr>
                          <a:xfrm>
                            <a:off x="2377" y="6194"/>
                            <a:ext cx="1408" cy="50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noAutofit/>
                          </a:bodyPr>
                          <a:lstStyle/>
                          <a:p>
                            <a:pPr lvl="0" algn="ctr">
                              <a:buClrTx/>
                              <a:buSzTx/>
                              <a:buFontTx/>
                            </a:pPr>
                            <a:r>
                              <a:rPr lang="en-US" altLang="zh-CN" sz="1200">
                                <a:effectLst/>
                                <a:latin typeface="Arial" panose="020B0604020202020204" pitchFamily="34" charset="0"/>
                                <a:cs typeface="Arial" panose="020B0604020202020204" pitchFamily="34" charset="0"/>
                                <a:sym typeface="+mn-ea"/>
                              </a:rPr>
                              <a:t>8 un</a:t>
                            </a:r>
                            <a:r>
                              <a:rPr lang="en-US" altLang="zh-CN" sz="1200">
                                <a:effectLst/>
                                <a:latin typeface="Arial" panose="020B0604020202020204" pitchFamily="34" charset="0"/>
                                <a:cs typeface="Arial" panose="020B0604020202020204" pitchFamily="34" charset="0"/>
                                <a:sym typeface="等线" panose="02010600030101010101" charset="-122"/>
                              </a:rPr>
                              <a:t>i</a:t>
                            </a:r>
                            <a:r>
                              <a:rPr lang="en-US" altLang="zh-CN" sz="1200">
                                <a:effectLst/>
                                <a:latin typeface="Arial" panose="020B0604020202020204" pitchFamily="34" charset="0"/>
                                <a:cs typeface="Arial" panose="020B0604020202020204" pitchFamily="34" charset="0"/>
                                <a:sym typeface="+mn-ea"/>
                              </a:rPr>
                              <a:t>ts</a:t>
                            </a:r>
                          </a:p>
                        </p:txBody>
                      </p:sp>
                      <p:sp>
                        <p:nvSpPr>
                          <p:cNvPr id="45" name="文本框 44"/>
                          <p:cNvSpPr txBox="1"/>
                          <p:nvPr/>
                        </p:nvSpPr>
                        <p:spPr>
                          <a:xfrm>
                            <a:off x="3876" y="6194"/>
                            <a:ext cx="1964" cy="50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noAutofit/>
                          </a:bodyPr>
                          <a:lstStyle/>
                          <a:p>
                            <a:pPr lvl="0" algn="ctr">
                              <a:buClrTx/>
                              <a:buSzTx/>
                              <a:buFontTx/>
                            </a:pPr>
                            <a:r>
                              <a:rPr lang="en-US" altLang="zh-CN" sz="1200">
                                <a:effectLst/>
                                <a:latin typeface="Arial" panose="020B0604020202020204" pitchFamily="34" charset="0"/>
                                <a:cs typeface="Arial" panose="020B0604020202020204" pitchFamily="34" charset="0"/>
                                <a:sym typeface="等线" panose="02010600030101010101" charset="-122"/>
                              </a:rPr>
                              <a:t>18-44SQM</a:t>
                            </a:r>
                          </a:p>
                        </p:txBody>
                      </p:sp>
                      <p:sp>
                        <p:nvSpPr>
                          <p:cNvPr id="46" name="文本框 45"/>
                          <p:cNvSpPr txBox="1"/>
                          <p:nvPr/>
                        </p:nvSpPr>
                        <p:spPr>
                          <a:xfrm>
                            <a:off x="5250" y="6152"/>
                            <a:ext cx="3162" cy="50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noAutofit/>
                          </a:bodyPr>
                          <a:lstStyle/>
                          <a:p>
                            <a:pPr lvl="0" algn="ctr">
                              <a:buClrTx/>
                              <a:buSzTx/>
                              <a:buFontTx/>
                            </a:pPr>
                            <a:r>
                              <a:rPr lang="en-US" altLang="zh-CN" sz="1200">
                                <a:effectLst/>
                                <a:latin typeface="Arial" panose="020B0604020202020204" pitchFamily="34" charset="0"/>
                                <a:cs typeface="Arial" panose="020B0604020202020204" pitchFamily="34" charset="0"/>
                                <a:sym typeface="+mn-ea"/>
                              </a:rPr>
                              <a:t>1-2 bedrooms</a:t>
                            </a:r>
                          </a:p>
                        </p:txBody>
                      </p:sp>
                      <p:cxnSp>
                        <p:nvCxnSpPr>
                          <p:cNvPr id="47" name="直接连接符 46"/>
                          <p:cNvCxnSpPr/>
                          <p:nvPr/>
                        </p:nvCxnSpPr>
                        <p:spPr>
                          <a:xfrm flipV="1">
                            <a:off x="3635" y="2448"/>
                            <a:ext cx="4573" cy="25"/>
                          </a:xfrm>
                          <a:prstGeom prst="line">
                            <a:avLst/>
                          </a:prstGeom>
                          <a:noFill/>
                          <a:ln w="12700" cap="flat" cmpd="sng" algn="ctr">
                            <a:solidFill>
                              <a:srgbClr val="95623B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</p:cxnSp>
                      <p:cxnSp>
                        <p:nvCxnSpPr>
                          <p:cNvPr id="48" name="直接连接符 47"/>
                          <p:cNvCxnSpPr>
                            <a:stCxn id="56" idx="3"/>
                          </p:cNvCxnSpPr>
                          <p:nvPr/>
                        </p:nvCxnSpPr>
                        <p:spPr>
                          <a:xfrm>
                            <a:off x="2921" y="5082"/>
                            <a:ext cx="5393" cy="38"/>
                          </a:xfrm>
                          <a:prstGeom prst="line">
                            <a:avLst/>
                          </a:prstGeom>
                          <a:noFill/>
                          <a:ln w="12700" cap="flat" cmpd="sng" algn="ctr">
                            <a:solidFill>
                              <a:srgbClr val="95623B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</p:cxnSp>
                      <p:cxnSp>
                        <p:nvCxnSpPr>
                          <p:cNvPr id="49" name="直接连接符 48"/>
                          <p:cNvCxnSpPr/>
                          <p:nvPr/>
                        </p:nvCxnSpPr>
                        <p:spPr>
                          <a:xfrm flipV="1">
                            <a:off x="4859" y="7548"/>
                            <a:ext cx="3347" cy="29"/>
                          </a:xfrm>
                          <a:prstGeom prst="line">
                            <a:avLst/>
                          </a:prstGeom>
                          <a:noFill/>
                          <a:ln w="12700" cap="flat" cmpd="sng" algn="ctr">
                            <a:solidFill>
                              <a:srgbClr val="95623B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</p:cxnSp>
                      <p:pic>
                        <p:nvPicPr>
                          <p:cNvPr id="50" name="图片 49" descr="橱柜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/>
                          <a:stretch>
                            <a:fillRect/>
                          </a:stretch>
                        </p:blipFill>
                        <p:spPr>
                          <a:xfrm>
                            <a:off x="1199" y="7931"/>
                            <a:ext cx="556" cy="556"/>
                          </a:xfrm>
                          <a:prstGeom prst="rect">
                            <a:avLst/>
                          </a:prstGeom>
                        </p:spPr>
                      </p:pic>
                      <p:sp>
                        <p:nvSpPr>
                          <p:cNvPr id="51" name="文本框 50"/>
                          <p:cNvSpPr txBox="1"/>
                          <p:nvPr/>
                        </p:nvSpPr>
                        <p:spPr>
                          <a:xfrm>
                            <a:off x="34" y="8529"/>
                            <a:ext cx="2343" cy="50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noAutofit/>
                          </a:bodyPr>
                          <a:lstStyle/>
                          <a:p>
                            <a:pPr algn="ctr"/>
                            <a:r>
                              <a:rPr lang="en-US" altLang="zh-CN" sz="1000">
                                <a:solidFill>
                                  <a:srgbClr val="000000"/>
                                </a:solidFill>
                                <a:effectLst/>
                                <a:latin typeface="Arial" panose="020B0604020202020204" pitchFamily="34" charset="0"/>
                                <a:ea typeface="等线" panose="02010600030101010101" charset="-122"/>
                                <a:cs typeface="Arial" panose="020B0604020202020204" pitchFamily="34" charset="0"/>
                              </a:rPr>
                              <a:t>STORAGES</a:t>
                            </a:r>
                          </a:p>
                        </p:txBody>
                      </p:sp>
                      <p:pic>
                        <p:nvPicPr>
                          <p:cNvPr id="52" name="图片 51" descr="装修服务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/>
                          <a:stretch>
                            <a:fillRect/>
                          </a:stretch>
                        </p:blipFill>
                        <p:spPr>
                          <a:xfrm>
                            <a:off x="6537" y="2839"/>
                            <a:ext cx="589" cy="589"/>
                          </a:xfrm>
                          <a:prstGeom prst="rect">
                            <a:avLst/>
                          </a:prstGeom>
                        </p:spPr>
                      </p:pic>
                      <p:sp>
                        <p:nvSpPr>
                          <p:cNvPr id="53" name="文本框 52"/>
                          <p:cNvSpPr txBox="1"/>
                          <p:nvPr/>
                        </p:nvSpPr>
                        <p:spPr>
                          <a:xfrm>
                            <a:off x="5840" y="3567"/>
                            <a:ext cx="2003" cy="50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noAutofit/>
                          </a:bodyPr>
                          <a:lstStyle/>
                          <a:p>
                            <a:pPr lvl="0" algn="ctr">
                              <a:buClrTx/>
                              <a:buSzTx/>
                              <a:buFontTx/>
                            </a:pPr>
                            <a:r>
                              <a:rPr lang="en-US" altLang="zh-CN" sz="1000">
                                <a:effectLst/>
                                <a:latin typeface="Arial" panose="020B0604020202020204" pitchFamily="34" charset="0"/>
                                <a:cs typeface="Arial" panose="020B0604020202020204" pitchFamily="34" charset="0"/>
                                <a:sym typeface="+mn-ea"/>
                              </a:rPr>
                              <a:t>Hotel-style design</a:t>
                            </a:r>
                          </a:p>
                        </p:txBody>
                      </p:sp>
                    </p:grpSp>
                    <p:sp>
                      <p:nvSpPr>
                        <p:cNvPr id="54" name="文本框 53"/>
                        <p:cNvSpPr txBox="1"/>
                        <p:nvPr/>
                      </p:nvSpPr>
                      <p:spPr>
                        <a:xfrm>
                          <a:off x="290" y="3019"/>
                          <a:ext cx="2343" cy="50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noAutofit/>
                        </a:bodyPr>
                        <a:lstStyle/>
                        <a:p>
                          <a:pPr algn="ctr"/>
                          <a:r>
                            <a:rPr lang="en-US" altLang="zh-CN" sz="10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等线" panose="02010600030101010101" charset="-122"/>
                            </a:rPr>
                            <a:t>Modern style </a:t>
                          </a:r>
                          <a:endParaRPr lang="en-US" altLang="zh-CN" sz="100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r>
                            <a:rPr lang="en-US" altLang="zh-CN" sz="10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等线" panose="02010600030101010101" charset="-122"/>
                            </a:rPr>
                            <a:t>Building</a:t>
                          </a:r>
                          <a:endParaRPr lang="en-US" altLang="zh-CN" sz="100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:endParaRPr lang="en-US" altLang="zh-CN" sz="1000">
                            <a:solidFill>
                              <a:srgbClr val="000000"/>
                            </a:solidFill>
                            <a:effectLst/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p:txBody>
                    </p:sp>
                    <p:sp>
                      <p:nvSpPr>
                        <p:cNvPr id="55" name="文本框 54"/>
                        <p:cNvSpPr txBox="1"/>
                        <p:nvPr/>
                      </p:nvSpPr>
                      <p:spPr>
                        <a:xfrm>
                          <a:off x="1961" y="3020"/>
                          <a:ext cx="2431" cy="49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noAutofit/>
                        </a:bodyPr>
                        <a:lstStyle/>
                        <a:p>
                          <a:pPr lvl="0" algn="ctr">
                            <a:buClrTx/>
                            <a:buSzTx/>
                            <a:buFontTx/>
                          </a:pPr>
                          <a:r>
                            <a:rPr lang="en-US" altLang="zh-CN" sz="10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+mn-ea"/>
                            </a:rPr>
                            <a:t>A</a:t>
                          </a:r>
                        </a:p>
                        <a:p>
                          <a:pPr lvl="0" algn="ctr">
                            <a:buClrTx/>
                            <a:buSzTx/>
                            <a:buFontTx/>
                          </a:pPr>
                          <a:r>
                            <a:rPr lang="en-US" altLang="zh-CN" sz="1000">
                              <a:effectLst/>
                              <a:latin typeface="Arial" panose="020B0604020202020204" pitchFamily="34" charset="0"/>
                              <a:cs typeface="Arial" panose="020B0604020202020204" pitchFamily="34" charset="0"/>
                              <a:sym typeface="+mn-ea"/>
                            </a:rPr>
                            <a:t> ENERGY CLASS</a:t>
                          </a:r>
                        </a:p>
                      </p:txBody>
                    </p:sp>
                  </p:grpSp>
                  <p:sp>
                    <p:nvSpPr>
                      <p:cNvPr id="56" name="文本框 55"/>
                      <p:cNvSpPr txBox="1"/>
                      <p:nvPr/>
                    </p:nvSpPr>
                    <p:spPr>
                      <a:xfrm>
                        <a:off x="7352" y="4865"/>
                        <a:ext cx="1802" cy="36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 anchor="t">
                        <a:spAutoFit/>
                      </a:bodyPr>
                      <a:lstStyle/>
                      <a:p>
                        <a:r>
                          <a:rPr lang="en-US" altLang="zh-CN" sz="1200" b="1">
                            <a:effectLst/>
                            <a:latin typeface="Arial" panose="020B0604020202020204" pitchFamily="34" charset="0"/>
                            <a:ea typeface="等线" panose="02010600030101010101" charset="-122"/>
                            <a:cs typeface="Arial" panose="020B0604020202020204" pitchFamily="34" charset="0"/>
                            <a:sym typeface="等线" panose="02010600030101010101" charset="-122"/>
                          </a:rPr>
                          <a:t>THE UNITS </a:t>
                        </a:r>
                      </a:p>
                    </p:txBody>
                  </p:sp>
                  <p:pic>
                    <p:nvPicPr>
                      <p:cNvPr id="58" name="图片 57" descr="录像机"/>
                      <p:cNvPicPr>
                        <a:picLocks noChangeAspect="1"/>
                      </p:cNvPicPr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0177" y="6951"/>
                        <a:ext cx="445" cy="446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59" name="组合 58"/>
                    <p:cNvGrpSpPr/>
                    <p:nvPr/>
                  </p:nvGrpSpPr>
                  <p:grpSpPr>
                    <a:xfrm>
                      <a:off x="9845" y="3485"/>
                      <a:ext cx="2766" cy="436"/>
                      <a:chOff x="10919" y="2420"/>
                      <a:chExt cx="4514" cy="712"/>
                    </a:xfrm>
                  </p:grpSpPr>
                  <p:pic>
                    <p:nvPicPr>
                      <p:cNvPr id="60" name="图片 59" descr="房子"/>
                      <p:cNvPicPr>
                        <a:picLocks noChangeAspect="1"/>
                      </p:cNvPicPr>
                      <p:nvPr/>
                    </p:nvPicPr>
                    <p:blipFill>
                      <a:blip r:embed="rId11">
                        <a:extLst>
                          <a:ext uri="{96DAC541-7B7A-43D3-8B79-37D633B846F1}">
                            <asvg:svgBlip xmlns:asvg="http://schemas.microsoft.com/office/drawing/2016/SVG/main" r:embed="rId12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919" y="2521"/>
                        <a:ext cx="609" cy="60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61" name="图片 60" descr="房子"/>
                      <p:cNvPicPr>
                        <a:picLocks noChangeAspect="1"/>
                      </p:cNvPicPr>
                      <p:nvPr/>
                    </p:nvPicPr>
                    <p:blipFill>
                      <a:blip r:embed="rId13">
                        <a:extLst>
                          <a:ext uri="{96DAC541-7B7A-43D3-8B79-37D633B846F1}">
                            <asvg:svgBlip xmlns:asvg="http://schemas.microsoft.com/office/drawing/2016/SVG/main" r:embed="rId14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2726" y="2458"/>
                        <a:ext cx="674" cy="674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62" name="图片 61" descr="开锁"/>
                      <p:cNvPicPr>
                        <a:picLocks noChangeAspect="1"/>
                      </p:cNvPicPr>
                      <p:nvPr/>
                    </p:nvPicPr>
                    <p:blipFill>
                      <a:blip r:embed="rId15">
                        <a:extLst>
                          <a:ext uri="{96DAC541-7B7A-43D3-8B79-37D633B846F1}">
                            <asvg:svgBlip xmlns:asvg="http://schemas.microsoft.com/office/drawing/2016/SVG/main" r:embed="rId1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4721" y="2420"/>
                        <a:ext cx="712" cy="712"/>
                      </a:xfrm>
                      <a:prstGeom prst="rect">
                        <a:avLst/>
                      </a:prstGeom>
                    </p:spPr>
                  </p:pic>
                </p:grpSp>
                <p:pic>
                  <p:nvPicPr>
                    <p:cNvPr id="63" name="图片 62" descr="装修服务"/>
                    <p:cNvPicPr>
                      <a:picLocks noChangeAspect="1"/>
                    </p:cNvPicPr>
                    <p:nvPr/>
                  </p:nvPicPr>
                  <p:blipFill>
                    <a:blip r:embed="rId17">
                      <a:extLst>
                        <a:ext uri="{96DAC541-7B7A-43D3-8B79-37D633B846F1}">
                          <asvg:svgBlip xmlns:asvg="http://schemas.microsoft.com/office/drawing/2016/SVG/main" r:embed="rId18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397" y="3494"/>
                      <a:ext cx="398" cy="398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64" name="组合 63"/>
                    <p:cNvGrpSpPr/>
                    <p:nvPr/>
                  </p:nvGrpSpPr>
                  <p:grpSpPr>
                    <a:xfrm>
                      <a:off x="9739" y="5203"/>
                      <a:ext cx="4053" cy="437"/>
                      <a:chOff x="11049" y="5099"/>
                      <a:chExt cx="5712" cy="616"/>
                    </a:xfrm>
                  </p:grpSpPr>
                  <p:pic>
                    <p:nvPicPr>
                      <p:cNvPr id="65" name="图片 64" descr="建筑物"/>
                      <p:cNvPicPr>
                        <a:picLocks noChangeAspect="1"/>
                      </p:cNvPicPr>
                      <p:nvPr/>
                    </p:nvPicPr>
                    <p:blipFill>
                      <a:blip r:embed="rId19">
                        <a:extLst>
                          <a:ext uri="{96DAC541-7B7A-43D3-8B79-37D633B846F1}">
                            <asvg:svgBlip xmlns:asvg="http://schemas.microsoft.com/office/drawing/2016/SVG/main" r:embed="rId2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1049" y="5133"/>
                        <a:ext cx="571" cy="571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66" name="图片 65" descr="房屋"/>
                      <p:cNvPicPr>
                        <a:picLocks noChangeAspect="1"/>
                      </p:cNvPicPr>
                      <p:nvPr/>
                    </p:nvPicPr>
                    <p:blipFill>
                      <a:blip r:embed="rId21">
                        <a:extLst>
                          <a:ext uri="{96DAC541-7B7A-43D3-8B79-37D633B846F1}">
                            <asvg:svgBlip xmlns:asvg="http://schemas.microsoft.com/office/drawing/2016/SVG/main" r:embed="rId22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2640" y="5113"/>
                        <a:ext cx="602" cy="602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67" name="图片 66" descr="梯形面积"/>
                      <p:cNvPicPr>
                        <a:picLocks noChangeAspect="1"/>
                      </p:cNvPicPr>
                      <p:nvPr/>
                    </p:nvPicPr>
                    <p:blipFill>
                      <a:blip r:embed="rId23">
                        <a:extLst>
                          <a:ext uri="{96DAC541-7B7A-43D3-8B79-37D633B846F1}">
                            <asvg:svgBlip xmlns:asvg="http://schemas.microsoft.com/office/drawing/2016/SVG/main" r:embed="rId24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4391" y="5099"/>
                        <a:ext cx="589" cy="58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68" name="图片 67" descr="户型"/>
                      <p:cNvPicPr>
                        <a:picLocks noChangeAspect="1"/>
                      </p:cNvPicPr>
                      <p:nvPr/>
                    </p:nvPicPr>
                    <p:blipFill>
                      <a:blip r:embed="rId25">
                        <a:extLst>
                          <a:ext uri="{96DAC541-7B7A-43D3-8B79-37D633B846F1}">
                            <asvg:svgBlip xmlns:asvg="http://schemas.microsoft.com/office/drawing/2016/SVG/main" r:embed="rId2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6199" y="5099"/>
                        <a:ext cx="562" cy="562"/>
                      </a:xfrm>
                      <a:prstGeom prst="rect">
                        <a:avLst/>
                      </a:prstGeom>
                    </p:spPr>
                  </p:pic>
                </p:grpSp>
                <p:pic>
                  <p:nvPicPr>
                    <p:cNvPr id="69" name="图片 68" descr="橱柜"/>
                    <p:cNvPicPr>
                      <a:picLocks noChangeAspect="1"/>
                    </p:cNvPicPr>
                    <p:nvPr/>
                  </p:nvPicPr>
                  <p:blipFill>
                    <a:blip r:embed="rId27">
                      <a:extLst>
                        <a:ext uri="{96DAC541-7B7A-43D3-8B79-37D633B846F1}">
                          <asvg:svgBlip xmlns:asvg="http://schemas.microsoft.com/office/drawing/2016/SVG/main" r:embed="rId28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608" y="6788"/>
                      <a:ext cx="443" cy="443"/>
                    </a:xfrm>
                    <a:prstGeom prst="rect">
                      <a:avLst/>
                    </a:prstGeom>
                  </p:spPr>
                </p:pic>
              </p:grpSp>
            </p:grpSp>
            <p:pic>
              <p:nvPicPr>
                <p:cNvPr id="70" name="图片 69" descr="举重"/>
                <p:cNvPicPr>
                  <a:picLocks noChangeAspect="1"/>
                </p:cNvPicPr>
                <p:nvPr>
                  <p:custDataLst>
                    <p:tags r:id="rId1"/>
                  </p:custDataLst>
                </p:nvPr>
              </p:nvPicPr>
              <p:blipFill>
                <a:blip r:embed="rId29">
                  <a:extLst>
                    <a:ext uri="{96DAC541-7B7A-43D3-8B79-37D633B846F1}">
                      <asvg:svgBlip xmlns:asvg="http://schemas.microsoft.com/office/drawing/2016/SVG/main" r:embed="rId3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31" y="8010"/>
                  <a:ext cx="453" cy="453"/>
                </a:xfrm>
                <a:prstGeom prst="rect">
                  <a:avLst/>
                </a:prstGeom>
              </p:spPr>
            </p:pic>
            <p:sp>
              <p:nvSpPr>
                <p:cNvPr id="71" name="文本框 70"/>
                <p:cNvSpPr txBox="1"/>
                <p:nvPr/>
              </p:nvSpPr>
              <p:spPr>
                <a:xfrm>
                  <a:off x="2308" y="8485"/>
                  <a:ext cx="1011" cy="33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algn="ctr"/>
                  <a:r>
                    <a:rPr lang="en-US" altLang="zh-CN" sz="1000"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  <a:ea typeface="等线" panose="02010600030101010101" charset="-122"/>
                      <a:cs typeface="Arial" panose="020B0604020202020204" pitchFamily="34" charset="0"/>
                    </a:rPr>
                    <a:t>GYM</a:t>
                  </a:r>
                </a:p>
              </p:txBody>
            </p:sp>
          </p:grpSp>
          <p:sp>
            <p:nvSpPr>
              <p:cNvPr id="72" name="文本框 71"/>
              <p:cNvSpPr txBox="1"/>
              <p:nvPr/>
            </p:nvSpPr>
            <p:spPr>
              <a:xfrm>
                <a:off x="1016" y="8969"/>
                <a:ext cx="4790" cy="43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altLang="zh-CN" sz="1200" b="1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等线" panose="02010600030101010101" charset="-122"/>
                    <a:cs typeface="Arial" panose="020B0604020202020204" pitchFamily="34" charset="0"/>
                    <a:sym typeface="+mn-ea"/>
                  </a:rPr>
                  <a:t>KEY FEATURES &amp; AMENITIES</a:t>
                </a:r>
              </a:p>
            </p:txBody>
          </p:sp>
        </p:grpSp>
        <p:pic>
          <p:nvPicPr>
            <p:cNvPr id="75" name="图片 74" descr="公园"/>
            <p:cNvPicPr>
              <a:picLocks noChangeAspect="1"/>
            </p:cNvPicPr>
            <p:nvPr/>
          </p:nvPicPr>
          <p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/>
            </a:stretch>
          </p:blipFill>
          <p:spPr>
            <a:xfrm>
              <a:off x="6180" y="9403"/>
              <a:ext cx="622" cy="622"/>
            </a:xfrm>
            <a:prstGeom prst="rect">
              <a:avLst/>
            </a:prstGeom>
          </p:spPr>
        </p:pic>
      </p:grpSp>
      <p:pic>
        <p:nvPicPr>
          <p:cNvPr id="430" name="picture 430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 rot="21600000">
            <a:off x="2896175" y="6007668"/>
            <a:ext cx="390753" cy="297637"/>
          </a:xfrm>
          <a:prstGeom prst="rect">
            <a:avLst/>
          </a:prstGeom>
        </p:spPr>
      </p:pic>
      <p:sp>
        <p:nvSpPr>
          <p:cNvPr id="77" name="文本框 76"/>
          <p:cNvSpPr txBox="1"/>
          <p:nvPr/>
        </p:nvSpPr>
        <p:spPr>
          <a:xfrm>
            <a:off x="3517900" y="6390640"/>
            <a:ext cx="1344930" cy="3683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00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  <a:sym typeface="+mn-ea"/>
              </a:rPr>
              <a:t>Garden comon area 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2161540" y="6386830"/>
            <a:ext cx="1673860" cy="3683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000">
                <a:solidFill>
                  <a:srgbClr val="000000"/>
                </a:solidFill>
                <a:effectLst/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  <a:sym typeface="+mn-ea"/>
              </a:rPr>
              <a:t>Recreation Area</a:t>
            </a:r>
          </a:p>
        </p:txBody>
      </p:sp>
      <p:pic>
        <p:nvPicPr>
          <p:cNvPr id="446" name="picture 446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 rot="21600000">
            <a:off x="3818902" y="1622004"/>
            <a:ext cx="235204" cy="35921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405505" y="1981200"/>
            <a:ext cx="913765" cy="398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000"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Golden Visa Eligible</a:t>
            </a:r>
          </a:p>
        </p:txBody>
      </p:sp>
      <p:grpSp>
        <p:nvGrpSpPr>
          <p:cNvPr id="3" name="group 48"/>
          <p:cNvGrpSpPr/>
          <p:nvPr/>
        </p:nvGrpSpPr>
        <p:grpSpPr>
          <a:xfrm rot="21600000">
            <a:off x="4850809" y="1339963"/>
            <a:ext cx="4492465" cy="5562490"/>
            <a:chOff x="0" y="0"/>
            <a:chExt cx="4492465" cy="5562490"/>
          </a:xfrm>
        </p:grpSpPr>
        <p:pic>
          <p:nvPicPr>
            <p:cNvPr id="388" name="picture 388"/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 rot="21600000">
              <a:off x="0" y="0"/>
              <a:ext cx="4492465" cy="5562490"/>
            </a:xfrm>
            <a:prstGeom prst="rect">
              <a:avLst/>
            </a:prstGeom>
          </p:spPr>
        </p:pic>
        <p:sp>
          <p:nvSpPr>
            <p:cNvPr id="390" name="textbox 390"/>
            <p:cNvSpPr/>
            <p:nvPr/>
          </p:nvSpPr>
          <p:spPr>
            <a:xfrm>
              <a:off x="3174421" y="1067093"/>
              <a:ext cx="1174750" cy="30359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780" algn="l" rtl="0" eaLnBrk="0">
                <a:lnSpc>
                  <a:spcPct val="75000"/>
                </a:lnSpc>
              </a:pPr>
              <a:r>
                <a:rPr sz="1500" b="1" kern="0" spc="-20" dirty="0">
                  <a:solidFill>
                    <a:srgbClr val="90642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 floor</a:t>
              </a:r>
              <a:endParaRPr sz="1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2860" algn="l" rtl="0" eaLnBrk="0">
                <a:lnSpc>
                  <a:spcPct val="75000"/>
                </a:lnSpc>
                <a:spcBef>
                  <a:spcPts val="450"/>
                </a:spcBef>
              </a:pPr>
              <a:r>
                <a:rPr sz="1500" b="1" kern="0" spc="-30" dirty="0">
                  <a:solidFill>
                    <a:srgbClr val="90642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 floor</a:t>
              </a:r>
              <a:endParaRPr sz="1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8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5000"/>
                </a:lnSpc>
                <a:spcBef>
                  <a:spcPts val="460"/>
                </a:spcBef>
              </a:pPr>
              <a:r>
                <a:rPr sz="1500" b="1" kern="0" spc="-20" dirty="0">
                  <a:solidFill>
                    <a:srgbClr val="90642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 floor</a:t>
              </a:r>
              <a:endParaRPr sz="1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7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0320" algn="l" rtl="0" eaLnBrk="0">
                <a:lnSpc>
                  <a:spcPct val="75000"/>
                </a:lnSpc>
                <a:spcBef>
                  <a:spcPts val="0"/>
                </a:spcBef>
              </a:pPr>
              <a:r>
                <a:rPr sz="1500" b="1" kern="0" spc="-20" dirty="0">
                  <a:solidFill>
                    <a:srgbClr val="90642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Ground floor</a:t>
              </a:r>
              <a:endParaRPr sz="1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392" name="textbox 392"/>
            <p:cNvSpPr/>
            <p:nvPr/>
          </p:nvSpPr>
          <p:spPr>
            <a:xfrm>
              <a:off x="1856172" y="1263502"/>
              <a:ext cx="758190" cy="27082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3180" algn="l" rtl="0" eaLnBrk="0">
                <a:lnSpc>
                  <a:spcPct val="75000"/>
                </a:lnSpc>
              </a:pPr>
              <a:r>
                <a:rPr sz="1500" b="1" kern="0" spc="-60" dirty="0">
                  <a:solidFill>
                    <a:srgbClr val="6D4C2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C1</a:t>
              </a:r>
              <a:endParaRPr sz="1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3000"/>
                </a:lnSpc>
                <a:spcBef>
                  <a:spcPts val="460"/>
                </a:spcBef>
              </a:pPr>
              <a:r>
                <a:rPr sz="1500" b="1" kern="0" spc="-80" dirty="0">
                  <a:solidFill>
                    <a:srgbClr val="6D4C2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B1</a:t>
              </a:r>
              <a:endParaRPr sz="1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3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3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3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4290" algn="l" rtl="0" eaLnBrk="0">
                <a:lnSpc>
                  <a:spcPct val="73000"/>
                </a:lnSpc>
                <a:spcBef>
                  <a:spcPts val="455"/>
                </a:spcBef>
              </a:pPr>
              <a:r>
                <a:rPr sz="1500" b="1" kern="0" spc="-20" dirty="0">
                  <a:solidFill>
                    <a:srgbClr val="6D4C2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A1</a:t>
              </a:r>
              <a:endParaRPr sz="1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3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3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27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ct val="75000"/>
                </a:lnSpc>
                <a:spcBef>
                  <a:spcPts val="0"/>
                </a:spcBef>
              </a:pPr>
              <a:r>
                <a:rPr sz="1500" b="1" kern="0" spc="-60" dirty="0">
                  <a:solidFill>
                    <a:srgbClr val="6D4C2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G1</a:t>
              </a:r>
              <a:endParaRPr sz="1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sp>
          <p:nvSpPr>
            <p:cNvPr id="394" name="textbox 394"/>
            <p:cNvSpPr/>
            <p:nvPr/>
          </p:nvSpPr>
          <p:spPr>
            <a:xfrm>
              <a:off x="697407" y="1527771"/>
              <a:ext cx="256540" cy="1968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5000"/>
                </a:lnSpc>
              </a:pPr>
              <a:r>
                <a:rPr sz="1500" b="1" kern="0" spc="-60" dirty="0">
                  <a:solidFill>
                    <a:srgbClr val="6D4C22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C2</a:t>
              </a:r>
              <a:endParaRPr sz="1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9635138" y="3676620"/>
            <a:ext cx="1899285" cy="1445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A1:</a:t>
            </a:r>
          </a:p>
          <a:p>
            <a:pPr algn="l"/>
            <a:r>
              <a:rPr lang="en-US" altLang="zh-CN" sz="1600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Totally SQM: </a:t>
            </a:r>
            <a:r>
              <a:rPr lang="en-US" altLang="zh-CN" sz="1600" b="1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43.97</a:t>
            </a:r>
            <a:endParaRPr lang="en-US" altLang="zh-CN" sz="1400" b="1" u="sng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等线" panose="02010600030101010101" charset="-122"/>
              <a:cs typeface="汉仪君黑-45简" panose="020B0604020202020204" charset="-122"/>
              <a:sym typeface="Arial" panose="020B0604020202020204" pitchFamily="34" charset="0"/>
            </a:endParaRPr>
          </a:p>
          <a:p>
            <a:pPr algn="l"/>
            <a:r>
              <a:rPr lang="en-US" altLang="zh-CN" sz="1400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Sales sq.m:</a:t>
            </a:r>
            <a:r>
              <a:rPr lang="en-US" altLang="zh-CN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 40.69</a:t>
            </a:r>
          </a:p>
          <a:p>
            <a:pPr algn="l"/>
            <a:r>
              <a:rPr lang="en-US" altLang="zh-CN" sz="1400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Balcony sq.m: </a:t>
            </a:r>
            <a:r>
              <a:rPr lang="en-US" altLang="zh-CN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3.28</a:t>
            </a:r>
          </a:p>
          <a:p>
            <a:pPr algn="l"/>
            <a:endParaRPr lang="en-US" altLang="zh-CN" u="sng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等线" panose="02010600030101010101" charset="-122"/>
              <a:cs typeface="汉仪君黑-45简" panose="020B0604020202020204" charset="-122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 flipV="1">
            <a:off x="7414895" y="4373245"/>
            <a:ext cx="2167255" cy="20955"/>
          </a:xfrm>
          <a:prstGeom prst="line">
            <a:avLst/>
          </a:prstGeom>
          <a:ln cap="rnd">
            <a:solidFill>
              <a:schemeClr val="accent2">
                <a:lumMod val="50000"/>
              </a:schemeClr>
            </a:solidFill>
            <a:headEnd type="oval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9730388" y="2160875"/>
            <a:ext cx="1921510" cy="1445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C1:</a:t>
            </a:r>
          </a:p>
          <a:p>
            <a:pPr algn="l"/>
            <a:r>
              <a:rPr lang="en-US" altLang="zh-CN" sz="1600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Totally SQM: </a:t>
            </a:r>
            <a:r>
              <a:rPr lang="en-US" altLang="zh-CN" sz="1600" b="1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60.37</a:t>
            </a:r>
          </a:p>
          <a:p>
            <a:pPr algn="l"/>
            <a:r>
              <a:rPr lang="en-US" altLang="zh-CN" sz="1400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Sales sq.m:</a:t>
            </a:r>
            <a:r>
              <a:rPr lang="en-US" altLang="zh-CN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 44.18</a:t>
            </a:r>
          </a:p>
          <a:p>
            <a:pPr algn="l"/>
            <a:r>
              <a:rPr lang="en-US" altLang="zh-CN" sz="1400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Balcony sq.m: </a:t>
            </a:r>
            <a:r>
              <a:rPr lang="en-US" altLang="zh-CN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16.19</a:t>
            </a:r>
          </a:p>
          <a:p>
            <a:pPr algn="l"/>
            <a:endParaRPr lang="en-US" altLang="zh-CN" u="sng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等线" panose="02010600030101010101" charset="-122"/>
              <a:cs typeface="汉仪君黑-45简" panose="020B0604020202020204" charset="-122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7277100" y="2752090"/>
            <a:ext cx="2204085" cy="1905"/>
          </a:xfrm>
          <a:prstGeom prst="line">
            <a:avLst/>
          </a:prstGeom>
          <a:ln cap="rnd">
            <a:solidFill>
              <a:schemeClr val="accent2">
                <a:lumMod val="50000"/>
              </a:schemeClr>
            </a:solidFill>
            <a:headEnd type="oval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11" name="group 54"/>
          <p:cNvGrpSpPr/>
          <p:nvPr/>
        </p:nvGrpSpPr>
        <p:grpSpPr>
          <a:xfrm rot="21600000">
            <a:off x="6690360" y="6593840"/>
            <a:ext cx="2653030" cy="499110"/>
            <a:chOff x="0" y="0"/>
            <a:chExt cx="3428378" cy="644992"/>
          </a:xfrm>
        </p:grpSpPr>
        <p:pic>
          <p:nvPicPr>
            <p:cNvPr id="486" name="picture 486"/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 rot="21600000">
              <a:off x="0" y="0"/>
              <a:ext cx="3428378" cy="628968"/>
            </a:xfrm>
            <a:prstGeom prst="rect">
              <a:avLst/>
            </a:prstGeom>
          </p:spPr>
        </p:pic>
        <p:sp>
          <p:nvSpPr>
            <p:cNvPr id="18" name="textbox 488"/>
            <p:cNvSpPr/>
            <p:nvPr/>
          </p:nvSpPr>
          <p:spPr>
            <a:xfrm>
              <a:off x="-12700" y="-12700"/>
              <a:ext cx="3454400" cy="6737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60" descr="底板素材-07"/>
          <p:cNvPicPr>
            <a:picLocks noChangeAspect="1"/>
          </p:cNvPicPr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 rot="16200000">
            <a:off x="-438705" y="439581"/>
            <a:ext cx="7559675" cy="6681913"/>
          </a:xfrm>
          <a:prstGeom prst="rect">
            <a:avLst/>
          </a:prstGeom>
        </p:spPr>
      </p:pic>
      <p:sp>
        <p:nvSpPr>
          <p:cNvPr id="62" name="矩形 61"/>
          <p:cNvSpPr/>
          <p:nvPr/>
        </p:nvSpPr>
        <p:spPr>
          <a:xfrm>
            <a:off x="367661" y="409482"/>
            <a:ext cx="5911246" cy="440001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85"/>
          </a:p>
        </p:txBody>
      </p:sp>
      <p:grpSp>
        <p:nvGrpSpPr>
          <p:cNvPr id="5" name="组合 4"/>
          <p:cNvGrpSpPr/>
          <p:nvPr/>
        </p:nvGrpSpPr>
        <p:grpSpPr>
          <a:xfrm>
            <a:off x="306763" y="327586"/>
            <a:ext cx="3686042" cy="1177349"/>
            <a:chOff x="141" y="6038"/>
            <a:chExt cx="5266" cy="1682"/>
          </a:xfrm>
        </p:grpSpPr>
        <p:pic>
          <p:nvPicPr>
            <p:cNvPr id="48" name="图片 47" descr="底板素材-0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1" y="6038"/>
              <a:ext cx="5266" cy="851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210" y="6128"/>
              <a:ext cx="2093" cy="1592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l"/>
              <a:r>
                <a:rPr lang="en-US" altLang="zh-CN" sz="6615" dirty="0">
                  <a:gradFill>
                    <a:gsLst>
                      <a:gs pos="54000">
                        <a:srgbClr val="BD8E37">
                          <a:alpha val="100000"/>
                        </a:srgbClr>
                      </a:gs>
                      <a:gs pos="54000">
                        <a:srgbClr val="FFFFFF"/>
                      </a:gs>
                    </a:gsLst>
                    <a:lin ang="16200000" scaled="0"/>
                    <a:tileRect/>
                  </a:gradFill>
                  <a:latin typeface="Arial" panose="020B0604020202020204" pitchFamily="34" charset="0"/>
                  <a:ea typeface="等线" panose="02010600030101010101" charset="-122"/>
                  <a:cs typeface="汉仪君黑-45简" panose="020B0604020202020204" charset="-122"/>
                  <a:sym typeface="Arial" panose="020B0604020202020204" pitchFamily="34" charset="0"/>
                </a:rPr>
                <a:t>A1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768" y="6797"/>
              <a:ext cx="1733" cy="6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205" u="sng" dirty="0">
                  <a:solidFill>
                    <a:schemeClr val="accent2"/>
                  </a:solidFill>
                  <a:latin typeface="Arial" panose="020B0604020202020204" pitchFamily="34" charset="0"/>
                  <a:ea typeface="等线" panose="02010600030101010101" charset="-122"/>
                  <a:cs typeface="汉仪君黑-45简" panose="020B0604020202020204" charset="-122"/>
                  <a:sym typeface="Arial" panose="020B0604020202020204" pitchFamily="34" charset="0"/>
                </a:rPr>
                <a:t>43.97m²</a:t>
              </a:r>
            </a:p>
          </p:txBody>
        </p:sp>
      </p:grpSp>
      <p:pic>
        <p:nvPicPr>
          <p:cNvPr id="59" name="图片 58" descr="资源 2 (2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alphaModFix amt="40000"/>
          </a:blip>
          <a:srcRect t="1083" r="4991"/>
          <a:stretch>
            <a:fillRect/>
          </a:stretch>
        </p:blipFill>
        <p:spPr>
          <a:xfrm flipH="1">
            <a:off x="6680835" y="635"/>
            <a:ext cx="616585" cy="7559040"/>
          </a:xfrm>
          <a:prstGeom prst="rect">
            <a:avLst/>
          </a:prstGeom>
        </p:spPr>
      </p:pic>
      <p:pic>
        <p:nvPicPr>
          <p:cNvPr id="20" name="图片 19" descr="资源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 rot="17280000">
            <a:off x="4669676" y="1507035"/>
            <a:ext cx="471780" cy="532677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10636473" y="7125923"/>
            <a:ext cx="2550392" cy="2501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zh-CN" altLang="en-US" sz="99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renderings are for reference only.</a:t>
            </a:r>
          </a:p>
          <a:p>
            <a:pPr algn="r"/>
            <a:endParaRPr lang="zh-CN" altLang="en-US" sz="99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333750" y="5761990"/>
            <a:ext cx="3119120" cy="1469390"/>
            <a:chOff x="5250" y="9074"/>
            <a:chExt cx="4912" cy="2314"/>
          </a:xfrm>
        </p:grpSpPr>
        <p:grpSp>
          <p:nvGrpSpPr>
            <p:cNvPr id="17" name="组合 16"/>
            <p:cNvGrpSpPr/>
            <p:nvPr/>
          </p:nvGrpSpPr>
          <p:grpSpPr>
            <a:xfrm>
              <a:off x="5250" y="9074"/>
              <a:ext cx="4912" cy="2314"/>
              <a:chOff x="1248" y="7794"/>
              <a:chExt cx="4456" cy="2099"/>
            </a:xfrm>
          </p:grpSpPr>
          <p:sp>
            <p:nvSpPr>
              <p:cNvPr id="22" name="00_6"/>
              <p:cNvSpPr/>
              <p:nvPr/>
            </p:nvSpPr>
            <p:spPr>
              <a:xfrm>
                <a:off x="1248" y="7794"/>
                <a:ext cx="4201" cy="5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1985">
                    <a:sym typeface="+mn-ea"/>
                  </a:rPr>
                  <a:t>One Bedroom types</a:t>
                </a:r>
                <a:endParaRPr kumimoji="0" lang="en-US" altLang="zh-CN" sz="1985" b="1" i="1" u="sng" strike="noStrike" kern="1200" cap="none" spc="300" normalizeH="0" baseline="0" noProof="0" dirty="0">
                  <a:ln>
                    <a:noFill/>
                  </a:ln>
                  <a:solidFill>
                    <a:srgbClr val="BD8E37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 Normal" panose="020B0400000000000000" charset="-122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1795" y="8570"/>
                <a:ext cx="2078" cy="62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lt"/>
                  </a:rPr>
                  <a:t>1 BD</a:t>
                </a:r>
                <a:r>
                  <a:rPr lang="zh-CN" altLang="en-US"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lt"/>
                  </a:rPr>
                  <a:t> </a:t>
                </a:r>
                <a:r>
                  <a:rPr lang="en-US" altLang="zh-CN" sz="110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charset="-122"/>
                    <a:cs typeface="Arial" panose="020B0604020202020204" pitchFamily="34" charset="0"/>
                    <a:sym typeface="+mn-lt"/>
                  </a:rPr>
                  <a:t> </a:t>
                </a:r>
              </a:p>
            </p:txBody>
          </p:sp>
          <p:pic>
            <p:nvPicPr>
              <p:cNvPr id="25" name="图片 24" descr="床"/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374" y="8547"/>
                <a:ext cx="393" cy="392"/>
              </a:xfrm>
              <a:prstGeom prst="rect">
                <a:avLst/>
              </a:prstGeom>
            </p:spPr>
          </p:pic>
          <p:pic>
            <p:nvPicPr>
              <p:cNvPr id="27" name="图片 26" descr="人"/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366" y="9119"/>
                <a:ext cx="400" cy="400"/>
              </a:xfrm>
              <a:prstGeom prst="rect">
                <a:avLst/>
              </a:prstGeom>
            </p:spPr>
          </p:pic>
          <p:pic>
            <p:nvPicPr>
              <p:cNvPr id="30" name="图片 29" descr="厨具"/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2925" y="8480"/>
                <a:ext cx="410" cy="501"/>
              </a:xfrm>
              <a:prstGeom prst="rect">
                <a:avLst/>
              </a:prstGeom>
            </p:spPr>
          </p:pic>
          <p:sp>
            <p:nvSpPr>
              <p:cNvPr id="35" name="文本框 34"/>
              <p:cNvSpPr txBox="1"/>
              <p:nvPr/>
            </p:nvSpPr>
            <p:spPr>
              <a:xfrm>
                <a:off x="1720" y="9119"/>
                <a:ext cx="1168" cy="62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lt"/>
                  </a:rPr>
                  <a:t>1 BATH</a:t>
                </a:r>
                <a:r>
                  <a:rPr lang="zh-CN" altLang="en-US"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lt"/>
                  </a:rPr>
                  <a:t> </a:t>
                </a:r>
                <a:r>
                  <a:rPr lang="en-US" altLang="zh-CN" sz="110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等线" panose="02010600030101010101" charset="-122"/>
                    <a:cs typeface="Arial" panose="020B0604020202020204" pitchFamily="34" charset="0"/>
                    <a:sym typeface="+mn-lt"/>
                  </a:rPr>
                  <a:t> 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3371" y="8609"/>
                <a:ext cx="2078" cy="62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Kitchen</a:t>
                </a: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3371" y="9035"/>
                <a:ext cx="2333" cy="85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rPr>
                  <a:t>Balcony: 3.28m²</a:t>
                </a:r>
                <a:endParaRPr lang="en-US" altLang="zh-CN"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" name="图片 1" descr="阳台"/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057" y="10383"/>
              <a:ext cx="533" cy="533"/>
            </a:xfrm>
            <a:prstGeom prst="rect">
              <a:avLst/>
            </a:prstGeom>
          </p:spPr>
        </p:pic>
      </p:grpSp>
      <p:pic>
        <p:nvPicPr>
          <p:cNvPr id="4" name="图片 3" descr="2_6 - Photo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75170" y="488950"/>
            <a:ext cx="5880100" cy="3307715"/>
          </a:xfrm>
          <a:prstGeom prst="rect">
            <a:avLst/>
          </a:prstGeom>
        </p:spPr>
      </p:pic>
      <p:pic>
        <p:nvPicPr>
          <p:cNvPr id="12" name="图片 11" descr="2_1 - Photo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75170" y="3851275"/>
            <a:ext cx="5880735" cy="3308350"/>
          </a:xfrm>
          <a:prstGeom prst="rect">
            <a:avLst/>
          </a:prstGeom>
        </p:spPr>
      </p:pic>
      <p:grpSp>
        <p:nvGrpSpPr>
          <p:cNvPr id="54" name="group 54"/>
          <p:cNvGrpSpPr/>
          <p:nvPr/>
        </p:nvGrpSpPr>
        <p:grpSpPr>
          <a:xfrm rot="21600000">
            <a:off x="9607868" y="3596259"/>
            <a:ext cx="3428378" cy="644992"/>
            <a:chOff x="0" y="0"/>
            <a:chExt cx="3428378" cy="644992"/>
          </a:xfrm>
        </p:grpSpPr>
        <p:pic>
          <p:nvPicPr>
            <p:cNvPr id="486" name="picture 486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0" y="0"/>
              <a:ext cx="3428378" cy="628968"/>
            </a:xfrm>
            <a:prstGeom prst="rect">
              <a:avLst/>
            </a:prstGeom>
          </p:spPr>
        </p:pic>
        <p:sp>
          <p:nvSpPr>
            <p:cNvPr id="488" name="textbox 488"/>
            <p:cNvSpPr/>
            <p:nvPr/>
          </p:nvSpPr>
          <p:spPr>
            <a:xfrm>
              <a:off x="-12700" y="-12700"/>
              <a:ext cx="3454400" cy="6737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9" name="图片 8" descr="A1 One bedroom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26085" y="1542415"/>
            <a:ext cx="5500370" cy="408051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51130" y="5875020"/>
            <a:ext cx="2776220" cy="1562100"/>
            <a:chOff x="0" y="9445"/>
            <a:chExt cx="4372" cy="246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1">
              <a:grayscl/>
            </a:blip>
            <a:stretch>
              <a:fillRect/>
            </a:stretch>
          </p:blipFill>
          <p:spPr>
            <a:xfrm>
              <a:off x="0" y="9445"/>
              <a:ext cx="4373" cy="2460"/>
            </a:xfrm>
            <a:prstGeom prst="rect">
              <a:avLst/>
            </a:prstGeom>
          </p:spPr>
        </p:pic>
        <p:pic>
          <p:nvPicPr>
            <p:cNvPr id="7" name="图片 6" descr="A1 One bedroom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087" y="10535"/>
              <a:ext cx="1805" cy="134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60" descr="底板素材-07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 rot="16200000">
            <a:off x="-438705" y="439581"/>
            <a:ext cx="7559675" cy="6681913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 rot="5400000">
            <a:off x="702246" y="1581232"/>
            <a:ext cx="7558275" cy="440001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85"/>
          </a:p>
        </p:txBody>
      </p:sp>
      <p:sp>
        <p:nvSpPr>
          <p:cNvPr id="62" name="矩形 61"/>
          <p:cNvSpPr/>
          <p:nvPr/>
        </p:nvSpPr>
        <p:spPr>
          <a:xfrm>
            <a:off x="367661" y="409482"/>
            <a:ext cx="5911246" cy="440001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85"/>
          </a:p>
        </p:txBody>
      </p:sp>
      <p:grpSp>
        <p:nvGrpSpPr>
          <p:cNvPr id="5" name="组合 4"/>
          <p:cNvGrpSpPr/>
          <p:nvPr/>
        </p:nvGrpSpPr>
        <p:grpSpPr>
          <a:xfrm>
            <a:off x="306763" y="327586"/>
            <a:ext cx="3686042" cy="1177349"/>
            <a:chOff x="141" y="6038"/>
            <a:chExt cx="5266" cy="1682"/>
          </a:xfrm>
        </p:grpSpPr>
        <p:pic>
          <p:nvPicPr>
            <p:cNvPr id="48" name="图片 47" descr="底板素材-0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1" y="6038"/>
              <a:ext cx="5266" cy="851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210" y="6128"/>
              <a:ext cx="2093" cy="1592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l"/>
              <a:r>
                <a:rPr lang="en-US" altLang="zh-CN" sz="6615" dirty="0">
                  <a:gradFill>
                    <a:gsLst>
                      <a:gs pos="54000">
                        <a:srgbClr val="BD8E37">
                          <a:alpha val="100000"/>
                        </a:srgbClr>
                      </a:gs>
                      <a:gs pos="54000">
                        <a:srgbClr val="FFFFFF"/>
                      </a:gs>
                    </a:gsLst>
                    <a:lin ang="16200000" scaled="0"/>
                    <a:tileRect/>
                  </a:gradFill>
                  <a:latin typeface="Arial" panose="020B0604020202020204" pitchFamily="34" charset="0"/>
                  <a:ea typeface="等线" panose="02010600030101010101" charset="-122"/>
                  <a:cs typeface="汉仪君黑-45简" panose="020B0604020202020204" charset="-122"/>
                  <a:sym typeface="Arial" panose="020B0604020202020204" pitchFamily="34" charset="0"/>
                </a:rPr>
                <a:t>A1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768" y="6797"/>
              <a:ext cx="1733" cy="6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2205" u="sng" dirty="0">
                  <a:solidFill>
                    <a:schemeClr val="accent2"/>
                  </a:solidFill>
                  <a:latin typeface="Arial" panose="020B0604020202020204" pitchFamily="34" charset="0"/>
                  <a:ea typeface="等线" panose="02010600030101010101" charset="-122"/>
                  <a:cs typeface="汉仪君黑-45简" panose="020B0604020202020204" charset="-122"/>
                  <a:sym typeface="Arial" panose="020B0604020202020204" pitchFamily="34" charset="0"/>
                </a:rPr>
                <a:t>43.97m²</a:t>
              </a:r>
            </a:p>
          </p:txBody>
        </p:sp>
      </p:grpSp>
      <p:pic>
        <p:nvPicPr>
          <p:cNvPr id="59" name="图片 58" descr="资源 2 (2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alphaModFix amt="40000"/>
          </a:blip>
          <a:srcRect t="1083" r="4991"/>
          <a:stretch>
            <a:fillRect/>
          </a:stretch>
        </p:blipFill>
        <p:spPr>
          <a:xfrm flipH="1">
            <a:off x="6680835" y="635"/>
            <a:ext cx="616585" cy="7559040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10636473" y="7125923"/>
            <a:ext cx="2550392" cy="2501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zh-CN" altLang="en-US" sz="99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renderings are for reference only.</a:t>
            </a:r>
          </a:p>
          <a:p>
            <a:pPr algn="r"/>
            <a:endParaRPr lang="zh-CN" altLang="en-US" sz="99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4" name="group 54"/>
          <p:cNvGrpSpPr/>
          <p:nvPr/>
        </p:nvGrpSpPr>
        <p:grpSpPr>
          <a:xfrm rot="21600000">
            <a:off x="9196388" y="5830189"/>
            <a:ext cx="3428378" cy="644992"/>
            <a:chOff x="0" y="0"/>
            <a:chExt cx="3428378" cy="644992"/>
          </a:xfrm>
        </p:grpSpPr>
        <p:pic>
          <p:nvPicPr>
            <p:cNvPr id="486" name="picture 48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3428378" cy="628968"/>
            </a:xfrm>
            <a:prstGeom prst="rect">
              <a:avLst/>
            </a:prstGeom>
          </p:spPr>
        </p:pic>
        <p:sp>
          <p:nvSpPr>
            <p:cNvPr id="488" name="textbox 488"/>
            <p:cNvSpPr/>
            <p:nvPr/>
          </p:nvSpPr>
          <p:spPr>
            <a:xfrm>
              <a:off x="-12700" y="-12700"/>
              <a:ext cx="3454400" cy="6737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3" name="图片 2" descr="2_2 - Photo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415" y="1396365"/>
            <a:ext cx="5085080" cy="2860675"/>
          </a:xfrm>
          <a:prstGeom prst="rect">
            <a:avLst/>
          </a:prstGeom>
        </p:spPr>
      </p:pic>
      <p:pic>
        <p:nvPicPr>
          <p:cNvPr id="7" name="图片 6" descr="2_3 - Photo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1050" y="4303395"/>
            <a:ext cx="5084445" cy="2860040"/>
          </a:xfrm>
          <a:prstGeom prst="rect">
            <a:avLst/>
          </a:prstGeom>
        </p:spPr>
      </p:pic>
      <p:pic>
        <p:nvPicPr>
          <p:cNvPr id="13" name="图片 12" descr="2_7 - Photo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04735" y="1290320"/>
            <a:ext cx="4888230" cy="27501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图片 65" descr="海报素材丨底纹纹理肌理素材_8_贝拉爱设计_来自小红书网页版"/>
          <p:cNvPicPr>
            <a:picLocks noChangeAspect="1"/>
          </p:cNvPicPr>
          <p:nvPr/>
        </p:nvPicPr>
        <p:blipFill>
          <a:blip r:embed="rId8">
            <a:alphaModFix amt="40000"/>
          </a:blip>
          <a:stretch>
            <a:fillRect/>
          </a:stretch>
        </p:blipFill>
        <p:spPr>
          <a:xfrm rot="5400000">
            <a:off x="2940050" y="-2939174"/>
            <a:ext cx="7560375" cy="13439422"/>
          </a:xfrm>
          <a:prstGeom prst="rect">
            <a:avLst/>
          </a:prstGeom>
        </p:spPr>
      </p:pic>
      <p:pic>
        <p:nvPicPr>
          <p:cNvPr id="61" name="图片 60" descr="底板素材-07"/>
          <p:cNvPicPr>
            <a:picLocks noChangeAspect="1"/>
          </p:cNvPicPr>
          <p:nvPr/>
        </p:nvPicPr>
        <p:blipFill>
          <a:blip r:embed="rId9">
            <a:alphaModFix amt="80000"/>
          </a:blip>
          <a:stretch>
            <a:fillRect/>
          </a:stretch>
        </p:blipFill>
        <p:spPr>
          <a:xfrm rot="16200000">
            <a:off x="-438705" y="439581"/>
            <a:ext cx="7559675" cy="6681913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 rot="5400000">
            <a:off x="702246" y="1581232"/>
            <a:ext cx="7558275" cy="440001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85"/>
          </a:p>
        </p:txBody>
      </p:sp>
      <p:sp>
        <p:nvSpPr>
          <p:cNvPr id="62" name="矩形 61"/>
          <p:cNvSpPr/>
          <p:nvPr/>
        </p:nvSpPr>
        <p:spPr>
          <a:xfrm>
            <a:off x="367661" y="409482"/>
            <a:ext cx="5911246" cy="440001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85"/>
          </a:p>
        </p:txBody>
      </p:sp>
      <p:sp>
        <p:nvSpPr>
          <p:cNvPr id="34" name="文本框 33"/>
          <p:cNvSpPr txBox="1"/>
          <p:nvPr/>
        </p:nvSpPr>
        <p:spPr>
          <a:xfrm>
            <a:off x="7419857" y="309387"/>
            <a:ext cx="3216362" cy="790266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1985">
                <a:gradFill>
                  <a:gsLst>
                    <a:gs pos="0">
                      <a:srgbClr val="A88B8D">
                        <a:alpha val="100000"/>
                      </a:srgbClr>
                    </a:gs>
                    <a:gs pos="88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思源宋体 CN Heavy" panose="02020900000000000000" charset="-122"/>
                <a:sym typeface="+mn-ea"/>
              </a:rPr>
              <a:t>studio 1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06763" y="327586"/>
            <a:ext cx="2773980" cy="1164750"/>
            <a:chOff x="141" y="6038"/>
            <a:chExt cx="3963" cy="1664"/>
          </a:xfrm>
        </p:grpSpPr>
        <p:pic>
          <p:nvPicPr>
            <p:cNvPr id="48" name="图片 47" descr="底板素材-0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41" y="6038"/>
              <a:ext cx="3841" cy="851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210" y="6110"/>
              <a:ext cx="2093" cy="1592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l"/>
              <a:r>
                <a:rPr lang="en-US" altLang="zh-CN" sz="6615" dirty="0">
                  <a:gradFill>
                    <a:gsLst>
                      <a:gs pos="54000">
                        <a:srgbClr val="BD8E37">
                          <a:alpha val="100000"/>
                        </a:srgbClr>
                      </a:gs>
                      <a:gs pos="54000">
                        <a:srgbClr val="FFFFFF"/>
                      </a:gs>
                    </a:gsLst>
                    <a:lin ang="16200000" scaled="0"/>
                    <a:tileRect/>
                  </a:gradFill>
                  <a:latin typeface="Arial" panose="020B0604020202020204" pitchFamily="34" charset="0"/>
                  <a:ea typeface="等线" panose="02010600030101010101" charset="-122"/>
                  <a:cs typeface="汉仪君黑-45简" panose="020B0604020202020204" charset="-122"/>
                  <a:sym typeface="Arial" panose="020B0604020202020204" pitchFamily="34" charset="0"/>
                </a:rPr>
                <a:t>C1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1926" y="6770"/>
              <a:ext cx="2178" cy="6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en-US" altLang="zh-CN" sz="2205" u="sng" dirty="0">
                  <a:solidFill>
                    <a:schemeClr val="accent2"/>
                  </a:solidFill>
                  <a:latin typeface="Arial" panose="020B0604020202020204" pitchFamily="34" charset="0"/>
                  <a:ea typeface="等线" panose="02010600030101010101" charset="-122"/>
                  <a:cs typeface="汉仪君黑-45简" panose="020B0604020202020204" charset="-122"/>
                  <a:sym typeface="Arial" panose="020B0604020202020204" pitchFamily="34" charset="0"/>
                </a:rPr>
                <a:t>60.37m²</a:t>
              </a:r>
            </a:p>
          </p:txBody>
        </p:sp>
      </p:grpSp>
      <p:pic>
        <p:nvPicPr>
          <p:cNvPr id="59" name="图片 58" descr="资源 2 (2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>
            <a:alphaModFix amt="40000"/>
          </a:blip>
          <a:srcRect t="1083" r="4991"/>
          <a:stretch>
            <a:fillRect/>
          </a:stretch>
        </p:blipFill>
        <p:spPr>
          <a:xfrm flipH="1">
            <a:off x="6680835" y="635"/>
            <a:ext cx="683260" cy="7559040"/>
          </a:xfrm>
          <a:prstGeom prst="rect">
            <a:avLst/>
          </a:prstGeom>
        </p:spPr>
      </p:pic>
      <p:pic>
        <p:nvPicPr>
          <p:cNvPr id="20" name="图片 19" descr="资源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 rot="17280000">
            <a:off x="4669676" y="1507035"/>
            <a:ext cx="471780" cy="532677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10345643" y="7032787"/>
            <a:ext cx="2550392" cy="2501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zh-CN" altLang="en-US" sz="99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renderings are for reference only.</a:t>
            </a:r>
          </a:p>
          <a:p>
            <a:pPr algn="r"/>
            <a:endParaRPr lang="zh-CN" altLang="en-US" sz="99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03910" y="1437640"/>
            <a:ext cx="3435350" cy="5845175"/>
            <a:chOff x="830" y="1976"/>
            <a:chExt cx="5186" cy="8824"/>
          </a:xfrm>
        </p:grpSpPr>
        <p:pic>
          <p:nvPicPr>
            <p:cNvPr id="3" name="图片 2" descr="VLAHAKI 29 KATEKAKI C1 APARTMENT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830" y="1976"/>
              <a:ext cx="5186" cy="8824"/>
            </a:xfrm>
            <a:prstGeom prst="rect">
              <a:avLst/>
            </a:prstGeom>
            <a:effectLst>
              <a:outerShdw blurRad="177800" dist="38100" dir="2700000" algn="tl" rotWithShape="0">
                <a:schemeClr val="accent1">
                  <a:lumMod val="50000"/>
                  <a:alpha val="94000"/>
                </a:schemeClr>
              </a:outerShdw>
            </a:effectLst>
          </p:spPr>
        </p:pic>
        <p:sp>
          <p:nvSpPr>
            <p:cNvPr id="8" name="文本框 7"/>
            <p:cNvSpPr txBox="1"/>
            <p:nvPr/>
          </p:nvSpPr>
          <p:spPr>
            <a:xfrm>
              <a:off x="2251" y="5790"/>
              <a:ext cx="715" cy="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325">
                  <a:solidFill>
                    <a:schemeClr val="tx1"/>
                  </a:solidFill>
                </a:rPr>
                <a:t> 1</a:t>
              </a:r>
            </a:p>
            <a:p>
              <a:r>
                <a:rPr lang="en-US" altLang="zh-CN" sz="1325">
                  <a:solidFill>
                    <a:schemeClr val="tx1"/>
                  </a:solidFill>
                </a:rPr>
                <a:t> 2 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156598" y="2736182"/>
            <a:ext cx="2135608" cy="2379198"/>
            <a:chOff x="5441" y="3908"/>
            <a:chExt cx="3051" cy="3399"/>
          </a:xfrm>
        </p:grpSpPr>
        <p:grpSp>
          <p:nvGrpSpPr>
            <p:cNvPr id="9" name="组合 8"/>
            <p:cNvGrpSpPr/>
            <p:nvPr/>
          </p:nvGrpSpPr>
          <p:grpSpPr>
            <a:xfrm>
              <a:off x="5461" y="3908"/>
              <a:ext cx="3031" cy="3399"/>
              <a:chOff x="5461" y="3908"/>
              <a:chExt cx="3031" cy="3399"/>
            </a:xfrm>
          </p:grpSpPr>
          <p:sp>
            <p:nvSpPr>
              <p:cNvPr id="10" name="00_6"/>
              <p:cNvSpPr/>
              <p:nvPr/>
            </p:nvSpPr>
            <p:spPr>
              <a:xfrm>
                <a:off x="5461" y="3908"/>
                <a:ext cx="3031" cy="5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1985" b="1" u="sng" spc="300" noProof="0" dirty="0">
                    <a:ln>
                      <a:noFill/>
                    </a:ln>
                    <a:solidFill>
                      <a:srgbClr val="BD8E37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思源黑体 CN Normal" panose="020B0400000000000000" charset="-122"/>
                    <a:cs typeface="Arial" panose="020B0604020202020204" pitchFamily="34" charset="0"/>
                    <a:sym typeface="+mn-ea"/>
                  </a:rPr>
                  <a:t>2 studios</a:t>
                </a:r>
                <a:endParaRPr kumimoji="0" lang="en-US" altLang="zh-CN" sz="1985" b="1" i="1" u="sng" strike="noStrike" kern="1200" cap="none" spc="300" normalizeH="0" baseline="0" noProof="0" dirty="0">
                  <a:ln>
                    <a:noFill/>
                  </a:ln>
                  <a:solidFill>
                    <a:srgbClr val="BD8E37"/>
                  </a:solidFill>
                  <a:effectLst/>
                  <a:uLnTx/>
                  <a:uFillTx/>
                  <a:latin typeface="Arial" panose="020B0604020202020204" pitchFamily="34" charset="0"/>
                  <a:ea typeface="思源黑体 CN Normal" panose="020B0400000000000000" charset="-122"/>
                  <a:cs typeface="Arial" panose="020B0604020202020204" pitchFamily="34" charset="0"/>
                  <a:sym typeface="+mn-ea"/>
                </a:endParaRPr>
              </a:p>
            </p:txBody>
          </p:sp>
          <p:grpSp>
            <p:nvGrpSpPr>
              <p:cNvPr id="11" name="组合 10"/>
              <p:cNvGrpSpPr/>
              <p:nvPr/>
            </p:nvGrpSpPr>
            <p:grpSpPr>
              <a:xfrm>
                <a:off x="5578" y="4661"/>
                <a:ext cx="2762" cy="2646"/>
                <a:chOff x="5578" y="4661"/>
                <a:chExt cx="2762" cy="2646"/>
              </a:xfrm>
            </p:grpSpPr>
            <p:sp>
              <p:nvSpPr>
                <p:cNvPr id="16" name="文本框 15"/>
                <p:cNvSpPr txBox="1"/>
                <p:nvPr/>
              </p:nvSpPr>
              <p:spPr>
                <a:xfrm>
                  <a:off x="6008" y="4666"/>
                  <a:ext cx="2078" cy="6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altLang="zh-CN" sz="11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+mn-lt"/>
                    </a:rPr>
                    <a:t>1 BD</a:t>
                  </a:r>
                  <a:r>
                    <a:rPr lang="zh-CN" altLang="en-US" sz="11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+mn-lt"/>
                    </a:rPr>
                    <a:t> </a:t>
                  </a:r>
                  <a:r>
                    <a:rPr lang="en-US" altLang="zh-CN" sz="1100" noProof="0" dirty="0">
                      <a:ln>
                        <a:noFill/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等线" panose="02010600030101010101" charset="-122"/>
                      <a:cs typeface="Arial" panose="020B0604020202020204" pitchFamily="34" charset="0"/>
                      <a:sym typeface="+mn-lt"/>
                    </a:rPr>
                    <a:t> </a:t>
                  </a:r>
                </a:p>
              </p:txBody>
            </p:sp>
            <p:pic>
              <p:nvPicPr>
                <p:cNvPr id="18" name="图片 17" descr="床"/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87" y="4661"/>
                  <a:ext cx="393" cy="392"/>
                </a:xfrm>
                <a:prstGeom prst="rect">
                  <a:avLst/>
                </a:prstGeom>
              </p:spPr>
            </p:pic>
            <p:pic>
              <p:nvPicPr>
                <p:cNvPr id="19" name="图片 18" descr="人"/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79" y="5233"/>
                  <a:ext cx="400" cy="400"/>
                </a:xfrm>
                <a:prstGeom prst="rect">
                  <a:avLst/>
                </a:prstGeom>
              </p:spPr>
            </p:pic>
            <p:grpSp>
              <p:nvGrpSpPr>
                <p:cNvPr id="21" name="组合 20"/>
                <p:cNvGrpSpPr/>
                <p:nvPr/>
              </p:nvGrpSpPr>
              <p:grpSpPr>
                <a:xfrm>
                  <a:off x="5578" y="5912"/>
                  <a:ext cx="411" cy="1039"/>
                  <a:chOff x="2237" y="8654"/>
                  <a:chExt cx="535" cy="1106"/>
                </a:xfrm>
              </p:grpSpPr>
              <p:pic>
                <p:nvPicPr>
                  <p:cNvPr id="24" name="图片 23" descr="厨具"/>
                  <p:cNvPicPr>
                    <a:picLocks noChangeAspect="1"/>
                  </p:cNvPicPr>
                  <p:nvPr/>
                </p:nvPicPr>
                <p:blipFill>
                  <a:blip r:embed="rId18">
                    <a:extLst>
                      <a:ext uri="{96DAC541-7B7A-43D3-8B79-37D633B846F1}">
                        <asvg:svgBlip xmlns:asvg="http://schemas.microsoft.com/office/drawing/2016/SVG/main" r:embed="rId1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38" y="8654"/>
                    <a:ext cx="534" cy="533"/>
                  </a:xfrm>
                  <a:prstGeom prst="rect">
                    <a:avLst/>
                  </a:prstGeom>
                </p:spPr>
              </p:pic>
              <p:pic>
                <p:nvPicPr>
                  <p:cNvPr id="28" name="图片 27" descr="沙发"/>
                  <p:cNvPicPr>
                    <a:picLocks noChangeAspect="1"/>
                  </p:cNvPicPr>
                  <p:nvPr/>
                </p:nvPicPr>
                <p:blipFill>
                  <a:blip r:embed="rId20">
                    <a:extLst>
                      <a:ext uri="{96DAC541-7B7A-43D3-8B79-37D633B846F1}">
                        <asvg:svgBlip xmlns:asvg="http://schemas.microsoft.com/office/drawing/2016/SVG/main" r:embed="rId21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37" y="9226"/>
                    <a:ext cx="535" cy="534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44" name="文本框 43"/>
                <p:cNvSpPr txBox="1"/>
                <p:nvPr/>
              </p:nvSpPr>
              <p:spPr>
                <a:xfrm>
                  <a:off x="5933" y="5233"/>
                  <a:ext cx="2078" cy="6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altLang="zh-CN" sz="11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+mn-lt"/>
                    </a:rPr>
                    <a:t>1 BATH</a:t>
                  </a:r>
                  <a:r>
                    <a:rPr lang="zh-CN" altLang="en-US" sz="11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  <a:sym typeface="+mn-lt"/>
                    </a:rPr>
                    <a:t> </a:t>
                  </a:r>
                  <a:r>
                    <a:rPr lang="en-US" altLang="zh-CN" sz="1100" noProof="0" dirty="0">
                      <a:ln>
                        <a:noFill/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等线" panose="02010600030101010101" charset="-122"/>
                      <a:cs typeface="Arial" panose="020B0604020202020204" pitchFamily="34" charset="0"/>
                      <a:sym typeface="+mn-lt"/>
                    </a:rPr>
                    <a:t> </a:t>
                  </a:r>
                </a:p>
              </p:txBody>
            </p:sp>
            <p:sp>
              <p:nvSpPr>
                <p:cNvPr id="49" name="文本框 48"/>
                <p:cNvSpPr txBox="1"/>
                <p:nvPr/>
              </p:nvSpPr>
              <p:spPr>
                <a:xfrm>
                  <a:off x="6008" y="5912"/>
                  <a:ext cx="2078" cy="6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altLang="zh-CN" sz="11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Kitchen</a:t>
                  </a:r>
                </a:p>
              </p:txBody>
            </p:sp>
            <p:sp>
              <p:nvSpPr>
                <p:cNvPr id="50" name="文本框 49"/>
                <p:cNvSpPr txBox="1"/>
                <p:nvPr/>
              </p:nvSpPr>
              <p:spPr>
                <a:xfrm>
                  <a:off x="6008" y="6449"/>
                  <a:ext cx="2333" cy="8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altLang="zh-CN" sz="11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Open Concept</a:t>
                  </a:r>
                </a:p>
                <a:p>
                  <a:r>
                    <a:rPr lang="en-US" altLang="zh-CN" sz="11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Lving/Dining Raom</a:t>
                  </a:r>
                </a:p>
              </p:txBody>
            </p:sp>
          </p:grpSp>
        </p:grpSp>
        <p:sp>
          <p:nvSpPr>
            <p:cNvPr id="52" name="文本框 51"/>
            <p:cNvSpPr txBox="1"/>
            <p:nvPr/>
          </p:nvSpPr>
          <p:spPr>
            <a:xfrm>
              <a:off x="5441" y="4594"/>
              <a:ext cx="2901" cy="271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noAutofit/>
            </a:bodyPr>
            <a:lstStyle/>
            <a:p>
              <a:endParaRPr lang="zh-CN" altLang="en-US" sz="1985"/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5615335" y="3773538"/>
            <a:ext cx="663571" cy="499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645" b="1">
                <a:solidFill>
                  <a:schemeClr val="bg1">
                    <a:lumMod val="65000"/>
                  </a:schemeClr>
                </a:solidFill>
              </a:rPr>
              <a:t>×</a:t>
            </a:r>
            <a:r>
              <a:rPr lang="en-US" altLang="zh-CN" sz="2645">
                <a:solidFill>
                  <a:schemeClr val="bg1">
                    <a:lumMod val="65000"/>
                  </a:schemeClr>
                </a:solidFill>
              </a:rPr>
              <a:t>2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7353929" y="613006"/>
            <a:ext cx="5541916" cy="6419471"/>
            <a:chOff x="10663" y="879"/>
            <a:chExt cx="7497" cy="8686"/>
          </a:xfrm>
        </p:grpSpPr>
        <p:pic>
          <p:nvPicPr>
            <p:cNvPr id="55" name="图片 54" descr="1_4 - Photo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2"/>
            <a:stretch>
              <a:fillRect/>
            </a:stretch>
          </p:blipFill>
          <p:spPr>
            <a:xfrm>
              <a:off x="10663" y="879"/>
              <a:ext cx="7497" cy="4302"/>
            </a:xfrm>
            <a:prstGeom prst="rect">
              <a:avLst/>
            </a:prstGeom>
          </p:spPr>
        </p:pic>
        <p:pic>
          <p:nvPicPr>
            <p:cNvPr id="57" name="图片 56" descr="1_2 - Photo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3"/>
            <a:stretch>
              <a:fillRect/>
            </a:stretch>
          </p:blipFill>
          <p:spPr>
            <a:xfrm>
              <a:off x="10663" y="5272"/>
              <a:ext cx="7484" cy="4293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2995295" y="902970"/>
            <a:ext cx="219329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Balcony sq.m: </a:t>
            </a:r>
            <a:r>
              <a:rPr lang="en-US" altLang="zh-CN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16.19</a:t>
            </a:r>
          </a:p>
        </p:txBody>
      </p:sp>
      <p:grpSp>
        <p:nvGrpSpPr>
          <p:cNvPr id="4" name="group 54"/>
          <p:cNvGrpSpPr/>
          <p:nvPr/>
        </p:nvGrpSpPr>
        <p:grpSpPr>
          <a:xfrm rot="21600000">
            <a:off x="9607868" y="3596259"/>
            <a:ext cx="3428378" cy="644992"/>
            <a:chOff x="0" y="0"/>
            <a:chExt cx="3428378" cy="644992"/>
          </a:xfrm>
        </p:grpSpPr>
        <p:pic>
          <p:nvPicPr>
            <p:cNvPr id="486" name="picture 486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 rot="21600000">
              <a:off x="0" y="0"/>
              <a:ext cx="3428378" cy="628968"/>
            </a:xfrm>
            <a:prstGeom prst="rect">
              <a:avLst/>
            </a:prstGeom>
          </p:spPr>
        </p:pic>
        <p:sp>
          <p:nvSpPr>
            <p:cNvPr id="7" name="textbox 488"/>
            <p:cNvSpPr/>
            <p:nvPr/>
          </p:nvSpPr>
          <p:spPr>
            <a:xfrm>
              <a:off x="-12700" y="-12700"/>
              <a:ext cx="3454400" cy="6737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3345" y="6110605"/>
            <a:ext cx="1021080" cy="13703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图片 65" descr="海报素材丨底纹纹理肌理素材_8_贝拉爱设计_来自小红书网页版"/>
          <p:cNvPicPr>
            <a:picLocks noChangeAspect="1"/>
          </p:cNvPicPr>
          <p:nvPr/>
        </p:nvPicPr>
        <p:blipFill>
          <a:blip r:embed="rId9">
            <a:alphaModFix amt="40000"/>
          </a:blip>
          <a:stretch>
            <a:fillRect/>
          </a:stretch>
        </p:blipFill>
        <p:spPr>
          <a:xfrm rot="5400000">
            <a:off x="2940050" y="-2939174"/>
            <a:ext cx="7560375" cy="13439422"/>
          </a:xfrm>
          <a:prstGeom prst="rect">
            <a:avLst/>
          </a:prstGeom>
        </p:spPr>
      </p:pic>
      <p:pic>
        <p:nvPicPr>
          <p:cNvPr id="61" name="图片 60" descr="底板素材-07"/>
          <p:cNvPicPr>
            <a:picLocks noChangeAspect="1"/>
          </p:cNvPicPr>
          <p:nvPr/>
        </p:nvPicPr>
        <p:blipFill>
          <a:blip r:embed="rId10">
            <a:alphaModFix amt="80000"/>
          </a:blip>
          <a:stretch>
            <a:fillRect/>
          </a:stretch>
        </p:blipFill>
        <p:spPr>
          <a:xfrm rot="16200000">
            <a:off x="-438705" y="439581"/>
            <a:ext cx="7559675" cy="6681913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 rot="5400000">
            <a:off x="702246" y="1581232"/>
            <a:ext cx="7558275" cy="440001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85"/>
          </a:p>
        </p:txBody>
      </p:sp>
      <p:sp>
        <p:nvSpPr>
          <p:cNvPr id="62" name="矩形 61"/>
          <p:cNvSpPr/>
          <p:nvPr/>
        </p:nvSpPr>
        <p:spPr>
          <a:xfrm>
            <a:off x="367661" y="409482"/>
            <a:ext cx="5911246" cy="440001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85"/>
          </a:p>
        </p:txBody>
      </p:sp>
      <p:grpSp>
        <p:nvGrpSpPr>
          <p:cNvPr id="5" name="组合 4"/>
          <p:cNvGrpSpPr/>
          <p:nvPr/>
        </p:nvGrpSpPr>
        <p:grpSpPr>
          <a:xfrm>
            <a:off x="306763" y="327586"/>
            <a:ext cx="2688584" cy="1164750"/>
            <a:chOff x="141" y="6038"/>
            <a:chExt cx="3841" cy="1664"/>
          </a:xfrm>
        </p:grpSpPr>
        <p:pic>
          <p:nvPicPr>
            <p:cNvPr id="48" name="图片 47" descr="底板素材-0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41" y="6038"/>
              <a:ext cx="3841" cy="851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210" y="6110"/>
              <a:ext cx="2093" cy="1592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l"/>
              <a:r>
                <a:rPr lang="en-US" altLang="zh-CN" sz="6615" dirty="0">
                  <a:gradFill>
                    <a:gsLst>
                      <a:gs pos="54000">
                        <a:srgbClr val="BD8E37">
                          <a:alpha val="100000"/>
                        </a:srgbClr>
                      </a:gs>
                      <a:gs pos="54000">
                        <a:srgbClr val="FFFFFF"/>
                      </a:gs>
                    </a:gsLst>
                    <a:lin ang="16200000" scaled="0"/>
                    <a:tileRect/>
                  </a:gradFill>
                  <a:latin typeface="Arial" panose="020B0604020202020204" pitchFamily="34" charset="0"/>
                  <a:ea typeface="等线" panose="02010600030101010101" charset="-122"/>
                  <a:cs typeface="汉仪君黑-45简" panose="020B0604020202020204" charset="-122"/>
                  <a:sym typeface="Arial" panose="020B0604020202020204" pitchFamily="34" charset="0"/>
                </a:rPr>
                <a:t>C1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10345643" y="7032787"/>
            <a:ext cx="2550392" cy="2501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zh-CN" altLang="en-US" sz="99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renderings are for reference only.</a:t>
            </a:r>
          </a:p>
          <a:p>
            <a:pPr algn="r"/>
            <a:endParaRPr lang="zh-CN" altLang="en-US" sz="99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81020" y="840105"/>
            <a:ext cx="219329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Balcony sq.m: </a:t>
            </a:r>
            <a:r>
              <a:rPr lang="en-US" altLang="zh-CN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16.19</a:t>
            </a:r>
          </a:p>
        </p:txBody>
      </p:sp>
      <p:pic>
        <p:nvPicPr>
          <p:cNvPr id="56" name="图片 55" descr="1_1 - Phot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38150" y="4553585"/>
            <a:ext cx="4758055" cy="2729230"/>
          </a:xfrm>
          <a:prstGeom prst="rect">
            <a:avLst/>
          </a:prstGeom>
        </p:spPr>
      </p:pic>
      <p:pic>
        <p:nvPicPr>
          <p:cNvPr id="58" name="图片 57" descr="1_3 - Photo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38150" y="1700530"/>
            <a:ext cx="4758055" cy="27292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22495" y="1355725"/>
            <a:ext cx="1323975" cy="79057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1985">
                <a:gradFill>
                  <a:gsLst>
                    <a:gs pos="0">
                      <a:srgbClr val="A88B8D">
                        <a:alpha val="100000"/>
                      </a:srgbClr>
                    </a:gs>
                    <a:gs pos="88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思源宋体 CN Heavy" panose="02020900000000000000" charset="-122"/>
                <a:sym typeface="+mn-ea"/>
              </a:rPr>
              <a:t>studio 1</a:t>
            </a:r>
          </a:p>
        </p:txBody>
      </p:sp>
      <p:sp>
        <p:nvSpPr>
          <p:cNvPr id="3" name="矩形 2"/>
          <p:cNvSpPr/>
          <p:nvPr/>
        </p:nvSpPr>
        <p:spPr>
          <a:xfrm>
            <a:off x="1556209" y="839964"/>
            <a:ext cx="1524534" cy="431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205" u="sng" dirty="0">
                <a:solidFill>
                  <a:schemeClr val="accent2"/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60.37m²</a:t>
            </a:r>
          </a:p>
        </p:txBody>
      </p:sp>
      <p:pic>
        <p:nvPicPr>
          <p:cNvPr id="59" name="图片 58" descr="资源 2 (2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>
            <a:alphaModFix amt="40000"/>
          </a:blip>
          <a:srcRect t="1083" r="4991"/>
          <a:stretch>
            <a:fillRect/>
          </a:stretch>
        </p:blipFill>
        <p:spPr>
          <a:xfrm flipH="1">
            <a:off x="6680835" y="635"/>
            <a:ext cx="683260" cy="7559040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6909515" y="4018598"/>
            <a:ext cx="3216362" cy="790266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1985">
                <a:gradFill>
                  <a:gsLst>
                    <a:gs pos="0">
                      <a:srgbClr val="A88B8D">
                        <a:alpha val="100000"/>
                      </a:srgbClr>
                    </a:gs>
                    <a:gs pos="88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思源宋体 CN Heavy" panose="02020900000000000000" charset="-122"/>
                <a:sym typeface="+mn-ea"/>
              </a:rPr>
              <a:t>studio 2</a:t>
            </a:r>
          </a:p>
        </p:txBody>
      </p:sp>
      <p:pic>
        <p:nvPicPr>
          <p:cNvPr id="63" name="图片 62" descr="2_5 - Photo_7 - Photo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6831330" y="5298440"/>
            <a:ext cx="3810000" cy="2143760"/>
          </a:xfrm>
          <a:prstGeom prst="rect">
            <a:avLst/>
          </a:prstGeom>
        </p:spPr>
      </p:pic>
      <p:pic>
        <p:nvPicPr>
          <p:cNvPr id="65" name="图片 64" descr="2_5 - Photo_5 - Photo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6831330" y="254000"/>
            <a:ext cx="4938395" cy="2779395"/>
          </a:xfrm>
          <a:prstGeom prst="rect">
            <a:avLst/>
          </a:prstGeom>
        </p:spPr>
      </p:pic>
      <p:pic>
        <p:nvPicPr>
          <p:cNvPr id="67" name="图片 66" descr="2_5 - Photo_6 - Photo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8770620" y="3033395"/>
            <a:ext cx="4546600" cy="2559050"/>
          </a:xfrm>
          <a:prstGeom prst="rect">
            <a:avLst/>
          </a:prstGeom>
        </p:spPr>
      </p:pic>
      <p:grpSp>
        <p:nvGrpSpPr>
          <p:cNvPr id="7" name="group 54"/>
          <p:cNvGrpSpPr/>
          <p:nvPr/>
        </p:nvGrpSpPr>
        <p:grpSpPr>
          <a:xfrm rot="21600000">
            <a:off x="9759633" y="2900299"/>
            <a:ext cx="3428378" cy="644992"/>
            <a:chOff x="0" y="0"/>
            <a:chExt cx="3428378" cy="644992"/>
          </a:xfrm>
        </p:grpSpPr>
        <p:pic>
          <p:nvPicPr>
            <p:cNvPr id="486" name="picture 486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0" y="0"/>
              <a:ext cx="3428378" cy="628968"/>
            </a:xfrm>
            <a:prstGeom prst="rect">
              <a:avLst/>
            </a:prstGeom>
          </p:spPr>
        </p:pic>
        <p:sp>
          <p:nvSpPr>
            <p:cNvPr id="488" name="textbox 488"/>
            <p:cNvSpPr/>
            <p:nvPr/>
          </p:nvSpPr>
          <p:spPr>
            <a:xfrm>
              <a:off x="-12700" y="-12700"/>
              <a:ext cx="3454400" cy="6737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图片 65" descr="海报素材丨底纹纹理肌理素材_8_贝拉爱设计_来自小红书网页版"/>
          <p:cNvPicPr>
            <a:picLocks noChangeAspect="1"/>
          </p:cNvPicPr>
          <p:nvPr/>
        </p:nvPicPr>
        <p:blipFill>
          <a:blip r:embed="rId6">
            <a:alphaModFix amt="40000"/>
          </a:blip>
          <a:stretch>
            <a:fillRect/>
          </a:stretch>
        </p:blipFill>
        <p:spPr>
          <a:xfrm rot="5400000">
            <a:off x="2940050" y="-2939174"/>
            <a:ext cx="7560375" cy="13439422"/>
          </a:xfrm>
          <a:prstGeom prst="rect">
            <a:avLst/>
          </a:prstGeom>
        </p:spPr>
      </p:pic>
      <p:pic>
        <p:nvPicPr>
          <p:cNvPr id="61" name="图片 60" descr="底板素材-07"/>
          <p:cNvPicPr>
            <a:picLocks noChangeAspect="1"/>
          </p:cNvPicPr>
          <p:nvPr/>
        </p:nvPicPr>
        <p:blipFill>
          <a:blip r:embed="rId7">
            <a:alphaModFix amt="80000"/>
          </a:blip>
          <a:stretch>
            <a:fillRect/>
          </a:stretch>
        </p:blipFill>
        <p:spPr>
          <a:xfrm rot="16200000">
            <a:off x="-438705" y="439581"/>
            <a:ext cx="7559675" cy="6681913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 rot="5400000">
            <a:off x="702246" y="1581232"/>
            <a:ext cx="7558275" cy="440001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85"/>
          </a:p>
        </p:txBody>
      </p:sp>
      <p:sp>
        <p:nvSpPr>
          <p:cNvPr id="62" name="矩形 61"/>
          <p:cNvSpPr/>
          <p:nvPr/>
        </p:nvSpPr>
        <p:spPr>
          <a:xfrm>
            <a:off x="367661" y="409482"/>
            <a:ext cx="5911246" cy="440001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85"/>
          </a:p>
        </p:txBody>
      </p:sp>
      <p:grpSp>
        <p:nvGrpSpPr>
          <p:cNvPr id="5" name="组合 4"/>
          <p:cNvGrpSpPr/>
          <p:nvPr/>
        </p:nvGrpSpPr>
        <p:grpSpPr>
          <a:xfrm>
            <a:off x="306763" y="327586"/>
            <a:ext cx="2688584" cy="1164750"/>
            <a:chOff x="141" y="6038"/>
            <a:chExt cx="3841" cy="1664"/>
          </a:xfrm>
        </p:grpSpPr>
        <p:pic>
          <p:nvPicPr>
            <p:cNvPr id="48" name="图片 47" descr="底板素材-0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1" y="6038"/>
              <a:ext cx="3841" cy="851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210" y="6110"/>
              <a:ext cx="2093" cy="1592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l"/>
              <a:r>
                <a:rPr lang="en-US" altLang="zh-CN" sz="6615" dirty="0">
                  <a:gradFill>
                    <a:gsLst>
                      <a:gs pos="54000">
                        <a:srgbClr val="BD8E37">
                          <a:alpha val="100000"/>
                        </a:srgbClr>
                      </a:gs>
                      <a:gs pos="54000">
                        <a:srgbClr val="FFFFFF"/>
                      </a:gs>
                    </a:gsLst>
                    <a:lin ang="16200000" scaled="0"/>
                    <a:tileRect/>
                  </a:gradFill>
                  <a:latin typeface="Arial" panose="020B0604020202020204" pitchFamily="34" charset="0"/>
                  <a:ea typeface="等线" panose="02010600030101010101" charset="-122"/>
                  <a:cs typeface="汉仪君黑-45简" panose="020B0604020202020204" charset="-122"/>
                  <a:sym typeface="Arial" panose="020B0604020202020204" pitchFamily="34" charset="0"/>
                </a:rPr>
                <a:t>C1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10345643" y="7032787"/>
            <a:ext cx="2550392" cy="2501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zh-CN" altLang="en-US" sz="99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renderings are for reference only.</a:t>
            </a:r>
          </a:p>
          <a:p>
            <a:pPr algn="r"/>
            <a:endParaRPr lang="zh-CN" altLang="en-US" sz="99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81020" y="840105"/>
            <a:ext cx="219329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Balcony sq.m: </a:t>
            </a:r>
            <a:r>
              <a:rPr lang="en-US" altLang="zh-CN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16.19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6497400" y="1563053"/>
            <a:ext cx="3216362" cy="790266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1985">
                <a:gradFill>
                  <a:gsLst>
                    <a:gs pos="0">
                      <a:srgbClr val="A88B8D">
                        <a:alpha val="100000"/>
                      </a:srgbClr>
                    </a:gs>
                    <a:gs pos="88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effectLst/>
                <a:latin typeface="微软雅黑" panose="020B0503020204020204" charset="-122"/>
                <a:ea typeface="微软雅黑" panose="020B0503020204020204" charset="-122"/>
                <a:cs typeface="思源宋体 CN Heavy" panose="02020900000000000000" charset="-122"/>
                <a:sym typeface="+mn-ea"/>
              </a:rPr>
              <a:t>studio 2</a:t>
            </a:r>
          </a:p>
        </p:txBody>
      </p:sp>
      <p:pic>
        <p:nvPicPr>
          <p:cNvPr id="63" name="图片 62" descr="2_5 - Photo_7 - Phot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65810" y="4469130"/>
            <a:ext cx="4977765" cy="2800350"/>
          </a:xfrm>
          <a:prstGeom prst="rect">
            <a:avLst/>
          </a:prstGeom>
        </p:spPr>
      </p:pic>
      <p:pic>
        <p:nvPicPr>
          <p:cNvPr id="65" name="图片 64" descr="2_5 - Photo_5 - Photo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65810" y="1563370"/>
            <a:ext cx="4938395" cy="2779395"/>
          </a:xfrm>
          <a:prstGeom prst="rect">
            <a:avLst/>
          </a:prstGeom>
        </p:spPr>
      </p:pic>
      <p:pic>
        <p:nvPicPr>
          <p:cNvPr id="67" name="图片 66" descr="2_5 - Photo_6 - Photo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5862955" y="2673985"/>
            <a:ext cx="6543675" cy="3683000"/>
          </a:xfrm>
          <a:prstGeom prst="rect">
            <a:avLst/>
          </a:prstGeom>
        </p:spPr>
      </p:pic>
      <p:grpSp>
        <p:nvGrpSpPr>
          <p:cNvPr id="54" name="group 54"/>
          <p:cNvGrpSpPr/>
          <p:nvPr/>
        </p:nvGrpSpPr>
        <p:grpSpPr>
          <a:xfrm rot="21600000">
            <a:off x="9078913" y="2287524"/>
            <a:ext cx="3428378" cy="644992"/>
            <a:chOff x="0" y="0"/>
            <a:chExt cx="3428378" cy="644992"/>
          </a:xfrm>
        </p:grpSpPr>
        <p:pic>
          <p:nvPicPr>
            <p:cNvPr id="486" name="picture 48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3428378" cy="628968"/>
            </a:xfrm>
            <a:prstGeom prst="rect">
              <a:avLst/>
            </a:prstGeom>
          </p:spPr>
        </p:pic>
        <p:sp>
          <p:nvSpPr>
            <p:cNvPr id="488" name="textbox 488"/>
            <p:cNvSpPr/>
            <p:nvPr/>
          </p:nvSpPr>
          <p:spPr>
            <a:xfrm>
              <a:off x="-12700" y="-12700"/>
              <a:ext cx="3454400" cy="6737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4000"/>
                </a:lnSpc>
              </a:pP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556209" y="839964"/>
            <a:ext cx="1524534" cy="431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205" u="sng" dirty="0">
                <a:solidFill>
                  <a:schemeClr val="accent2"/>
                </a:solidFill>
                <a:latin typeface="Arial" panose="020B0604020202020204" pitchFamily="34" charset="0"/>
                <a:ea typeface="等线" panose="02010600030101010101" charset="-122"/>
                <a:cs typeface="汉仪君黑-45简" panose="020B0604020202020204" charset="-122"/>
                <a:sym typeface="Arial" panose="020B0604020202020204" pitchFamily="34" charset="0"/>
              </a:rPr>
              <a:t>60.37m²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86105" y="1339850"/>
            <a:ext cx="3376295" cy="2190115"/>
          </a:xfrm>
          <a:prstGeom prst="rect">
            <a:avLst/>
          </a:prstGeom>
          <a:noFill/>
          <a:ln w="34925">
            <a:solidFill>
              <a:srgbClr val="764C4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90" name="picture 4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5650516"/>
            <a:ext cx="13440004" cy="724261"/>
          </a:xfrm>
          <a:prstGeom prst="rect">
            <a:avLst/>
          </a:prstGeom>
        </p:spPr>
      </p:pic>
      <p:sp>
        <p:nvSpPr>
          <p:cNvPr id="500" name="textbox 500"/>
          <p:cNvSpPr/>
          <p:nvPr/>
        </p:nvSpPr>
        <p:spPr>
          <a:xfrm>
            <a:off x="730559" y="601413"/>
            <a:ext cx="5267959" cy="42671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3400" b="1" kern="0" spc="-30" dirty="0">
                <a:solidFill>
                  <a:srgbClr val="6A452C">
                    <a:alpha val="100000"/>
                  </a:srgbClr>
                </a:solidFill>
                <a:latin typeface="思源宋体 CN" panose="02020400000000000000" charset="-122"/>
                <a:ea typeface="思源宋体 CN" panose="02020400000000000000" charset="-122"/>
                <a:cs typeface="思源宋体 CN" panose="02020400000000000000" charset="-122"/>
              </a:rPr>
              <a:t>PUBLIC SHA</a:t>
            </a:r>
            <a:r>
              <a:rPr sz="3400" b="1" kern="0" spc="-40" dirty="0">
                <a:solidFill>
                  <a:srgbClr val="6A452C">
                    <a:alpha val="100000"/>
                  </a:srgbClr>
                </a:solidFill>
                <a:latin typeface="思源宋体 CN" panose="02020400000000000000" charset="-122"/>
                <a:ea typeface="思源宋体 CN" panose="02020400000000000000" charset="-122"/>
                <a:cs typeface="思源宋体 CN" panose="02020400000000000000" charset="-122"/>
              </a:rPr>
              <a:t>RED</a:t>
            </a:r>
            <a:r>
              <a:rPr sz="3400" b="1" kern="0" spc="170" dirty="0">
                <a:solidFill>
                  <a:srgbClr val="6A452C">
                    <a:alpha val="100000"/>
                  </a:srgbClr>
                </a:solidFill>
                <a:latin typeface="思源宋体 CN" panose="02020400000000000000" charset="-122"/>
                <a:ea typeface="思源宋体 CN" panose="02020400000000000000" charset="-122"/>
                <a:cs typeface="思源宋体 CN" panose="02020400000000000000" charset="-122"/>
              </a:rPr>
              <a:t> </a:t>
            </a:r>
            <a:r>
              <a:rPr sz="3400" b="1" kern="0" spc="-40" dirty="0">
                <a:solidFill>
                  <a:srgbClr val="6A452C">
                    <a:alpha val="100000"/>
                  </a:srgbClr>
                </a:solidFill>
                <a:latin typeface="思源宋体 CN" panose="02020400000000000000" charset="-122"/>
                <a:ea typeface="思源宋体 CN" panose="02020400000000000000" charset="-122"/>
                <a:cs typeface="思源宋体 CN" panose="02020400000000000000" charset="-122"/>
              </a:rPr>
              <a:t>SPACE</a:t>
            </a:r>
            <a:endParaRPr sz="3400" dirty="0">
              <a:latin typeface="思源宋体 CN" panose="02020400000000000000" charset="-122"/>
              <a:ea typeface="思源宋体 CN" panose="02020400000000000000" charset="-122"/>
              <a:cs typeface="思源宋体 CN" panose="02020400000000000000" charset="-122"/>
            </a:endParaRPr>
          </a:p>
        </p:txBody>
      </p:sp>
      <p:sp>
        <p:nvSpPr>
          <p:cNvPr id="502" name="textbox 502"/>
          <p:cNvSpPr/>
          <p:nvPr/>
        </p:nvSpPr>
        <p:spPr>
          <a:xfrm>
            <a:off x="9896475" y="4384675"/>
            <a:ext cx="1416050" cy="1917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1300" kern="0" spc="-10" dirty="0">
                <a:solidFill>
                  <a:srgbClr val="22171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Recreation area</a:t>
            </a:r>
            <a:r>
              <a:rPr sz="1300" kern="0" spc="40" dirty="0">
                <a:solidFill>
                  <a:srgbClr val="22171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endParaRPr sz="1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06" name="picture 5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185501" y="3658408"/>
            <a:ext cx="640898" cy="477392"/>
          </a:xfrm>
          <a:prstGeom prst="rect">
            <a:avLst/>
          </a:prstGeom>
        </p:spPr>
      </p:pic>
      <p:pic>
        <p:nvPicPr>
          <p:cNvPr id="510" name="picture 5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29263" y="1827291"/>
            <a:ext cx="468147" cy="608405"/>
          </a:xfrm>
          <a:prstGeom prst="rect">
            <a:avLst/>
          </a:prstGeom>
        </p:spPr>
      </p:pic>
      <p:sp>
        <p:nvSpPr>
          <p:cNvPr id="514" name="textbox 514"/>
          <p:cNvSpPr/>
          <p:nvPr/>
        </p:nvSpPr>
        <p:spPr>
          <a:xfrm>
            <a:off x="11127246" y="2694925"/>
            <a:ext cx="1080135" cy="2012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1300" kern="0" spc="-20" dirty="0">
                <a:solidFill>
                  <a:srgbClr val="221714">
                    <a:alpha val="100000"/>
                  </a:srgb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Storage </a:t>
            </a:r>
            <a:r>
              <a:rPr sz="1300" kern="0" spc="-20" dirty="0">
                <a:solidFill>
                  <a:srgbClr val="22171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areas</a:t>
            </a:r>
            <a:endParaRPr sz="1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16" name="textbox 516"/>
          <p:cNvSpPr/>
          <p:nvPr/>
        </p:nvSpPr>
        <p:spPr>
          <a:xfrm>
            <a:off x="10169131" y="3511856"/>
            <a:ext cx="673100" cy="13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6840" algn="l" rtl="0" eaLnBrk="0">
              <a:lnSpc>
                <a:spcPts val="840"/>
              </a:lnSpc>
              <a:tabLst>
                <a:tab pos="555625" algn="l"/>
              </a:tabLst>
            </a:pPr>
            <a:r>
              <a:rPr sz="1200" kern="0" spc="0" dirty="0">
                <a:solidFill>
                  <a:srgbClr val="70453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1200" kern="0" spc="20" dirty="0">
                <a:solidFill>
                  <a:srgbClr val="70453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●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18" name="picture 5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181831" y="3524556"/>
            <a:ext cx="104330" cy="106870"/>
          </a:xfrm>
          <a:prstGeom prst="rect">
            <a:avLst/>
          </a:prstGeom>
        </p:spPr>
      </p:pic>
      <p:sp>
        <p:nvSpPr>
          <p:cNvPr id="520" name="path 520"/>
          <p:cNvSpPr/>
          <p:nvPr/>
        </p:nvSpPr>
        <p:spPr>
          <a:xfrm>
            <a:off x="9363519" y="4577041"/>
            <a:ext cx="25400" cy="2575560"/>
          </a:xfrm>
          <a:custGeom>
            <a:avLst/>
            <a:gdLst/>
            <a:ahLst/>
            <a:cxnLst/>
            <a:rect l="0" t="0" r="0" b="0"/>
            <a:pathLst>
              <a:path w="40" h="4056">
                <a:moveTo>
                  <a:pt x="20" y="0"/>
                </a:moveTo>
                <a:lnTo>
                  <a:pt x="20" y="4056"/>
                </a:lnTo>
              </a:path>
            </a:pathLst>
          </a:custGeom>
          <a:noFill/>
          <a:ln w="25400" cap="flat">
            <a:solidFill>
              <a:srgbClr val="70453E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70" name="图片 69" descr="举重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30460" y="1894840"/>
            <a:ext cx="607060" cy="607060"/>
          </a:xfrm>
          <a:prstGeom prst="rect">
            <a:avLst/>
          </a:prstGeom>
        </p:spPr>
      </p:pic>
      <p:sp>
        <p:nvSpPr>
          <p:cNvPr id="77" name="文本框 76"/>
          <p:cNvSpPr txBox="1"/>
          <p:nvPr/>
        </p:nvSpPr>
        <p:spPr>
          <a:xfrm>
            <a:off x="11312525" y="4296410"/>
            <a:ext cx="1698625" cy="3683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ctr">
              <a:buClrTx/>
              <a:buSzTx/>
              <a:buFontTx/>
            </a:pPr>
            <a:r>
              <a:rPr sz="1300" kern="0" spc="-20" dirty="0">
                <a:solidFill>
                  <a:srgbClr val="221714">
                    <a:alpha val="100000"/>
                  </a:srgb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Garden comon area 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9930717" y="2629921"/>
            <a:ext cx="806070" cy="2663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sz="1300" kern="0" spc="-20" dirty="0">
                <a:solidFill>
                  <a:srgbClr val="221714">
                    <a:alpha val="100000"/>
                  </a:srgb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GYM</a:t>
            </a:r>
            <a:endParaRPr lang="en-US" altLang="zh-CN" sz="1000">
              <a:solidFill>
                <a:srgbClr val="000000"/>
              </a:solidFill>
              <a:effectLst/>
              <a:latin typeface="Arial" panose="020B0604020202020204" pitchFamily="34" charset="0"/>
              <a:ea typeface="等线" panose="02010600030101010101" charset="-122"/>
              <a:cs typeface="Arial" panose="020B0604020202020204" pitchFamily="34" charset="0"/>
            </a:endParaRPr>
          </a:p>
        </p:txBody>
      </p:sp>
      <p:pic>
        <p:nvPicPr>
          <p:cNvPr id="2" name="图片 1" descr="公园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601450" y="3529965"/>
            <a:ext cx="605790" cy="605790"/>
          </a:xfrm>
          <a:prstGeom prst="rect">
            <a:avLst/>
          </a:prstGeom>
        </p:spPr>
      </p:pic>
      <p:pic>
        <p:nvPicPr>
          <p:cNvPr id="3" name="图片 2" descr="Living and gym area bazement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250" y="1505585"/>
            <a:ext cx="4363720" cy="2515235"/>
          </a:xfrm>
          <a:prstGeom prst="rect">
            <a:avLst/>
          </a:prstGeom>
        </p:spPr>
      </p:pic>
      <p:pic>
        <p:nvPicPr>
          <p:cNvPr id="4" name="图片 3" descr="Living and gym area bazement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21605" y="1810385"/>
            <a:ext cx="4017010" cy="2315845"/>
          </a:xfrm>
          <a:prstGeom prst="rect">
            <a:avLst/>
          </a:prstGeom>
        </p:spPr>
      </p:pic>
      <p:pic>
        <p:nvPicPr>
          <p:cNvPr id="7" name="图片 6" descr="GARDEN OF THE COMON AREA (2)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1150" y="4243070"/>
            <a:ext cx="4418965" cy="2547620"/>
          </a:xfrm>
          <a:prstGeom prst="rect">
            <a:avLst/>
          </a:prstGeom>
        </p:spPr>
      </p:pic>
      <p:pic>
        <p:nvPicPr>
          <p:cNvPr id="8" name="图片 7" descr="GARDEN OF THE AP 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73625" y="4498340"/>
            <a:ext cx="4319905" cy="249047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559290" y="6064885"/>
            <a:ext cx="320230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i="1">
                <a:solidFill>
                  <a:srgbClr val="764C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Greek Island Getaway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_RECORD_KEY" val="{&quot;10&quot;:[4521225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ID" val="{73520850-a1b4-49d0-a475-c5d33c4ef733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ID" val="{7a26d72b-624d-4a70-b599-7d7cac5e1da3}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10.35,&quot;left&quot;:477.25,&quot;top&quot;:16.35,&quot;width&quot;:400.1}"/>
  <p:tag name="PICID" val="{5f278d69-70fb-4797-a5fb-a8406a275b10}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ID" val="{d81fac08-b193-492b-9cfc-afa28e8c638d}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10.35,&quot;left&quot;:477.25,&quot;top&quot;:16.35,&quot;width&quot;:400.1}"/>
  <p:tag name="PICID" val="{5f278d69-70fb-4797-a5fb-a8406a275b10}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10.35,&quot;left&quot;:477.25,&quot;top&quot;:16.35,&quot;width&quot;:400.1}"/>
  <p:tag name="PICID" val="{5f278d69-70fb-4797-a5fb-a8406a275b10}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ID" val="{d81fac08-b193-492b-9cfc-afa28e8c638d}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10.35,&quot;left&quot;:477.25,&quot;top&quot;:16.35,&quot;width&quot;:400.1}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10.35,&quot;left&quot;:477.25,&quot;top&quot;:16.35,&quot;width&quot;:400.1}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ID" val="{f9f8166e-660c-4266-a38e-60df7fea9c05}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10.35,&quot;left&quot;:477.25,&quot;top&quot;:16.35,&quot;width&quot;:400.1}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10.35,&quot;left&quot;:477.25,&quot;top&quot;:16.35,&quot;width&quot;:400.1}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10.35,&quot;left&quot;:477.25,&quot;top&quot;:16.35,&quot;width&quot;:400.1}"/>
  <p:tag name="PICID" val="{5f278d69-70fb-4797-a5fb-a8406a275b10}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10.35,&quot;left&quot;:477.25,&quot;top&quot;:16.35,&quot;width&quot;:400.1}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10.35,&quot;left&quot;:477.25,&quot;top&quot;:16.35,&quot;width&quot;:400.1}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10.35,&quot;left&quot;:477.25,&quot;top&quot;:16.35,&quot;width&quot;:400.1}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10.35,&quot;left&quot;:477.25,&quot;top&quot;:16.35,&quot;width&quot;:400.1}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10.35,&quot;left&quot;:477.25,&quot;top&quot;:16.35,&quot;width&quot;:400.1}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510.35,&quot;left&quot;:477.25,&quot;top&quot;:16.35,&quot;width&quot;:400.1}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CID" val="{73520850-a1b4-49d0-a475-c5d33c4ef733}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312815"/>
      </a:dk2>
      <a:lt2>
        <a:srgbClr val="FBF9F6"/>
      </a:lt2>
      <a:accent1>
        <a:srgbClr val="DFD0B2"/>
      </a:accent1>
      <a:accent2>
        <a:srgbClr val="B39561"/>
      </a:accent2>
      <a:accent3>
        <a:srgbClr val="CCAB67"/>
      </a:accent3>
      <a:accent4>
        <a:srgbClr val="966828"/>
      </a:accent4>
      <a:accent5>
        <a:srgbClr val="BC8C38"/>
      </a:accent5>
      <a:accent6>
        <a:srgbClr val="CBB78F"/>
      </a:accent6>
      <a:hlink>
        <a:srgbClr val="0026E5"/>
      </a:hlink>
      <a:folHlink>
        <a:srgbClr val="7E1FAD"/>
      </a:folHlink>
    </a:clrScheme>
    <a:fontScheme name="">
      <a:majorFont>
        <a:latin typeface="Arial"/>
        <a:ea typeface="等线"/>
        <a:cs typeface=""/>
      </a:majorFont>
      <a:minorFont>
        <a:latin typeface="Arial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682</Words>
  <Application>Microsoft Office PowerPoint</Application>
  <PresentationFormat>Custom</PresentationFormat>
  <Paragraphs>260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8" baseType="lpstr">
      <vt:lpstr>等线</vt:lpstr>
      <vt:lpstr>微软雅黑</vt:lpstr>
      <vt:lpstr>宋体</vt:lpstr>
      <vt:lpstr>Arial</vt:lpstr>
      <vt:lpstr>Calibri</vt:lpstr>
      <vt:lpstr>MHei PRC Xbold</vt:lpstr>
      <vt:lpstr>MV Boli</vt:lpstr>
      <vt:lpstr>Times New Roman</vt:lpstr>
      <vt:lpstr>Wingdings</vt:lpstr>
      <vt:lpstr>思源宋体 CN</vt:lpstr>
      <vt:lpstr>思源宋体 CN Heavy</vt:lpstr>
      <vt:lpstr>思源黑体 CN Normal</vt:lpstr>
      <vt:lpstr>汉仪君黑-45简</vt:lpstr>
      <vt:lpstr>Office theme</vt:lpstr>
      <vt:lpstr>1_Office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1222Brochure Golden Home11</dc:title>
  <dc:creator/>
  <cp:lastModifiedBy>SNFCC Public PC User</cp:lastModifiedBy>
  <cp:revision>12</cp:revision>
  <dcterms:created xsi:type="dcterms:W3CDTF">2026-02-23T09:32:00Z</dcterms:created>
  <dcterms:modified xsi:type="dcterms:W3CDTF">2026-06-29T17:54:09Z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wqlLaW5nc29mdCBQREYgdG8gV1BTIDEyMA</vt:lpwstr>
  </property>
  <property fmtid="{D5CDD505-2E9C-101B-9397-08002B2CF9AE}" pid="3" name="Created">
    <vt:filetime>2026-02-26T00:14:02Z</vt:filetime>
  </property>
  <property fmtid="{D5CDD505-2E9C-101B-9397-08002B2CF9AE}" pid="4" name="KSOProductBuildVer">
    <vt:lpwstr>2052-12.1.0.24657</vt:lpwstr>
  </property>
  <property fmtid="{D5CDD505-2E9C-101B-9397-08002B2CF9AE}" pid="5" name="ICV">
    <vt:lpwstr>E31E7C721EF34DC783F79EFBECF497BC_12</vt:lpwstr>
  </property>
</Properties>
</file>